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394" r:id="rId2"/>
    <p:sldId id="395" r:id="rId3"/>
    <p:sldId id="256" r:id="rId4"/>
    <p:sldId id="288" r:id="rId5"/>
    <p:sldId id="402" r:id="rId6"/>
    <p:sldId id="403" r:id="rId7"/>
    <p:sldId id="404" r:id="rId8"/>
    <p:sldId id="445" r:id="rId9"/>
    <p:sldId id="405" r:id="rId10"/>
    <p:sldId id="406" r:id="rId11"/>
    <p:sldId id="408" r:id="rId12"/>
    <p:sldId id="409" r:id="rId13"/>
    <p:sldId id="410" r:id="rId14"/>
    <p:sldId id="412" r:id="rId15"/>
    <p:sldId id="446" r:id="rId16"/>
    <p:sldId id="418" r:id="rId17"/>
    <p:sldId id="419" r:id="rId18"/>
    <p:sldId id="420" r:id="rId19"/>
    <p:sldId id="421" r:id="rId20"/>
    <p:sldId id="422" r:id="rId21"/>
    <p:sldId id="423" r:id="rId22"/>
    <p:sldId id="425" r:id="rId23"/>
    <p:sldId id="426" r:id="rId24"/>
    <p:sldId id="427" r:id="rId25"/>
    <p:sldId id="428" r:id="rId26"/>
    <p:sldId id="447" r:id="rId27"/>
    <p:sldId id="448" r:id="rId28"/>
    <p:sldId id="449" r:id="rId29"/>
    <p:sldId id="439" r:id="rId30"/>
    <p:sldId id="440" r:id="rId31"/>
    <p:sldId id="441" r:id="rId32"/>
    <p:sldId id="442" r:id="rId33"/>
    <p:sldId id="443" r:id="rId34"/>
    <p:sldId id="444" r:id="rId35"/>
  </p:sldIdLst>
  <p:sldSz cx="9144000" cy="6858000" type="screen4x3"/>
  <p:notesSz cx="6858000" cy="9144000"/>
  <p:embeddedFontLst>
    <p:embeddedFont>
      <p:font typeface="Arial Unicode MS" panose="020B0604020202020204" pitchFamily="34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隶书" panose="02010509060101010101" pitchFamily="49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  <p:embeddedFont>
      <p:font typeface="华文新魏" panose="02010800040101010101" pitchFamily="2" charset="-122"/>
      <p:regular r:id="rId45"/>
    </p:embeddedFont>
    <p:embeddedFont>
      <p:font typeface="仿宋_GB2312" panose="02010609030101010101" pitchFamily="49" charset="-122"/>
      <p:regular r:id="rId46"/>
    </p:embeddedFont>
    <p:embeddedFont>
      <p:font typeface="幼圆" panose="02010509060101010101" pitchFamily="49" charset="-122"/>
      <p:regular r:id="rId47"/>
    </p:embeddedFont>
    <p:embeddedFont>
      <p:font typeface="黑体" panose="02010609060101010101" pitchFamily="49" charset="-122"/>
      <p:regular r:id="rId48"/>
    </p:embeddedFont>
    <p:embeddedFont>
      <p:font typeface="华文行楷" panose="02010800040101010101" pitchFamily="2" charset="-122"/>
      <p:regular r:id="rId49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000066"/>
    <a:srgbClr val="3333FF"/>
    <a:srgbClr val="0000FF"/>
    <a:srgbClr val="008000"/>
    <a:srgbClr val="66FF33"/>
    <a:srgbClr val="CC0000"/>
    <a:srgbClr val="CC00CC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6" autoAdjust="0"/>
    <p:restoredTop sz="98901" autoAdjust="0"/>
  </p:normalViewPr>
  <p:slideViewPr>
    <p:cSldViewPr snapToObjects="1">
      <p:cViewPr varScale="1">
        <p:scale>
          <a:sx n="88" d="100"/>
          <a:sy n="88" d="100"/>
        </p:scale>
        <p:origin x="138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C23C7-8DB0-4B64-ABC5-DEEE6FB7C53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2C05D-0B53-46DF-BA4D-CC012CA9A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8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078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817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49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144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06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81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62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574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45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1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6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0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-apple-system"/>
              </a:rPr>
              <a:t>施教者直接在物理上操纵机械臂，机器人记录不同时刻各个关节角的大小、速度，利用这些数据学习自己的轨迹</a:t>
            </a:r>
            <a:r>
              <a:rPr lang="zh-CN" altLang="en-US" dirty="0" smtClean="0">
                <a:latin typeface="+mn-lt"/>
              </a:rPr>
              <a:t>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696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61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2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48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829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91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7C5C7-E6D7-481D-A008-9CE5E32743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68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5BC9A-8724-45DE-BCA0-463F906C09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410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0"/>
            <a:ext cx="2209800" cy="6629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477000" cy="6629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C0C17-4388-4815-92BA-BEA7A15FBC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37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365C8-B4D6-43D1-A129-88E8B71EB0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988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20F462-3D47-400C-B8A0-A3640A74B9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38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0AC9-FDB0-4DB3-92EC-354C41F23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665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2D915-34B3-41FB-A8C4-7A2255A300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221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04D8F-D9BF-4C75-A919-6B560434D5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8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7EF47-8555-4D0F-864E-42C2762650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830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E5DC0-DA8B-45A5-9F0E-6D393FDBBD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55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578FA-619E-4A95-97BD-BCF890BEA8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873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876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534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81F5695A-2404-47A1-A8CE-68C3231ACF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8"/>
          <p:cNvSpPr>
            <a:spLocks noChangeArrowheads="1"/>
          </p:cNvSpPr>
          <p:nvPr userDrawn="1"/>
        </p:nvSpPr>
        <p:spPr bwMode="auto">
          <a:xfrm>
            <a:off x="381000" y="762000"/>
            <a:ext cx="8458200" cy="36513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F"/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66FFFF"/>
            </a:gs>
            <a:gs pos="100000">
              <a:srgbClr val="FFFFFF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968500"/>
            <a:ext cx="8172450" cy="16764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8000" b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人工智能</a:t>
            </a:r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36097" y="3933825"/>
            <a:ext cx="3168154" cy="9906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刘海波 沈晶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330325" y="3676650"/>
            <a:ext cx="7273925" cy="396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2053" name="Picture 5" descr="aimovie-log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800"/>
            <a:ext cx="35909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6443663" y="260350"/>
            <a:ext cx="2490787" cy="579438"/>
            <a:chOff x="3833" y="346"/>
            <a:chExt cx="1569" cy="365"/>
          </a:xfrm>
        </p:grpSpPr>
        <p:pic>
          <p:nvPicPr>
            <p:cNvPr id="2055" name="Picture 7" descr="学校标志（彩色）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346"/>
              <a:ext cx="398" cy="24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maoti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" y="346"/>
              <a:ext cx="1079" cy="22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5705" name="Text Box 9"/>
            <p:cNvSpPr txBox="1">
              <a:spLocks noChangeArrowheads="1"/>
            </p:cNvSpPr>
            <p:nvPr/>
          </p:nvSpPr>
          <p:spPr bwMode="auto">
            <a:xfrm>
              <a:off x="4010" y="538"/>
              <a:ext cx="139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200" b="1" i="1">
                  <a:solidFill>
                    <a:srgbClr val="66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Harbin Engineering University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机器学习的基本概念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机器学习与人工智能的</a:t>
            </a:r>
            <a:r>
              <a:rPr lang="zh-CN" altLang="en-US" sz="2800" dirty="0" smtClean="0"/>
              <a:t>关系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7"/>
          <a:stretch/>
        </p:blipFill>
        <p:spPr>
          <a:xfrm>
            <a:off x="1306878" y="2010780"/>
            <a:ext cx="6667500" cy="343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机器学习的基本概念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z="2400" dirty="0"/>
              <a:t>当前人工智能研究的主要障碍和发展方向之一就是机器学习。包括学习的计算理论和构造学习系统。</a:t>
            </a:r>
            <a:endParaRPr lang="en-US" altLang="zh-CN" sz="2400" dirty="0"/>
          </a:p>
          <a:p>
            <a:pPr eaLnBrk="1" hangingPunct="1"/>
            <a:r>
              <a:rPr lang="zh-CN" altLang="zh-CN" sz="2400" dirty="0"/>
              <a:t>在人工智能系统中，</a:t>
            </a:r>
            <a:r>
              <a:rPr lang="zh-CN" altLang="zh-CN" sz="2400" dirty="0">
                <a:solidFill>
                  <a:srgbClr val="FF0000"/>
                </a:solidFill>
              </a:rPr>
              <a:t>知识获取一直是一个</a:t>
            </a:r>
            <a:r>
              <a:rPr lang="en-US" altLang="zh-CN" sz="2400" dirty="0">
                <a:solidFill>
                  <a:srgbClr val="FF0000"/>
                </a:solidFill>
              </a:rPr>
              <a:t>“</a:t>
            </a:r>
            <a:r>
              <a:rPr lang="zh-CN" altLang="zh-CN" sz="2400" dirty="0">
                <a:solidFill>
                  <a:srgbClr val="FF0000"/>
                </a:solidFill>
              </a:rPr>
              <a:t>瓶颈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r>
              <a:rPr lang="zh-CN" altLang="zh-CN" sz="2400" dirty="0">
                <a:solidFill>
                  <a:srgbClr val="FF0000"/>
                </a:solidFill>
              </a:rPr>
              <a:t>问题</a:t>
            </a:r>
            <a:r>
              <a:rPr lang="zh-CN" altLang="zh-CN" sz="2400" dirty="0"/>
              <a:t>，而解决这一问题的关键又在于</a:t>
            </a:r>
            <a:r>
              <a:rPr lang="zh-CN" altLang="zh-CN" sz="2400" dirty="0">
                <a:solidFill>
                  <a:srgbClr val="FF0000"/>
                </a:solidFill>
              </a:rPr>
              <a:t>如何提高机器的学习能力</a:t>
            </a:r>
            <a:r>
              <a:rPr lang="zh-CN" altLang="zh-CN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6" name="对象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-3731" b="-323"/>
          <a:stretch>
            <a:fillRect/>
          </a:stretch>
        </p:blipFill>
        <p:spPr bwMode="auto">
          <a:xfrm>
            <a:off x="1991207" y="3349624"/>
            <a:ext cx="52006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8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机器学习的基本概念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3528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实例</a:t>
            </a:r>
            <a:r>
              <a:rPr lang="en-US" altLang="zh-CN" sz="2400" dirty="0"/>
              <a:t>1</a:t>
            </a:r>
            <a:r>
              <a:rPr lang="zh-CN" altLang="en-US" sz="2400" dirty="0"/>
              <a:t>：网络安全问题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/>
              <a:t>入侵检测</a:t>
            </a:r>
            <a:r>
              <a:rPr lang="zh-CN" altLang="en-US" sz="2100" dirty="0" smtClean="0"/>
              <a:t>系统：</a:t>
            </a:r>
            <a:endParaRPr lang="en-US" altLang="zh-CN" sz="2100" dirty="0"/>
          </a:p>
          <a:p>
            <a:pPr marL="342900" lvl="1" indent="0" eaLnBrk="1" hangingPunct="1">
              <a:buNone/>
              <a:defRPr/>
            </a:pPr>
            <a:r>
              <a:rPr lang="zh-CN" altLang="en-US" sz="2100" dirty="0">
                <a:solidFill>
                  <a:srgbClr val="FF0000"/>
                </a:solidFill>
              </a:rPr>
              <a:t>           是否是入侵？是何种入侵？</a:t>
            </a:r>
          </a:p>
          <a:p>
            <a:pPr lvl="1" eaLnBrk="1" hangingPunct="1">
              <a:defRPr/>
            </a:pPr>
            <a:r>
              <a:rPr lang="zh-CN" altLang="en-US" sz="2100" dirty="0"/>
              <a:t>如何检测？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sz="2100" dirty="0">
                <a:solidFill>
                  <a:srgbClr val="FF0000"/>
                </a:solidFill>
              </a:rPr>
              <a:t>                 历史数据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100" dirty="0">
                <a:solidFill>
                  <a:srgbClr val="FF0000"/>
                </a:solidFill>
              </a:rPr>
              <a:t>                 对当前访问模式的分类</a:t>
            </a:r>
            <a:endParaRPr lang="en-US" altLang="zh-CN" sz="21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zh-CN" altLang="en-US" sz="2100" dirty="0">
              <a:solidFill>
                <a:srgbClr val="FF0000"/>
              </a:solidFill>
            </a:endParaRPr>
          </a:p>
          <a:p>
            <a:pPr lvl="1" eaLnBrk="1" hangingPunct="1">
              <a:defRPr/>
            </a:pPr>
            <a:r>
              <a:rPr lang="zh-CN" altLang="en-US" sz="2100" dirty="0"/>
              <a:t>常用技术：</a:t>
            </a:r>
            <a:r>
              <a:rPr lang="zh-CN" altLang="en-US" sz="2100" dirty="0" smtClean="0"/>
              <a:t>神经网络、决策树、支持</a:t>
            </a:r>
            <a:r>
              <a:rPr lang="zh-CN" altLang="en-US" sz="2100" dirty="0"/>
              <a:t>向量</a:t>
            </a:r>
            <a:r>
              <a:rPr lang="zh-CN" altLang="en-US" sz="2100" dirty="0" smtClean="0"/>
              <a:t>机、贝叶斯分类器、</a:t>
            </a:r>
            <a:r>
              <a:rPr lang="en-US" altLang="zh-CN" sz="2100" dirty="0" smtClean="0"/>
              <a:t>k</a:t>
            </a:r>
            <a:r>
              <a:rPr lang="zh-CN" altLang="en-US" sz="2100" dirty="0" smtClean="0"/>
              <a:t>近邻分类、聚类、序列分析、免疫网络</a:t>
            </a:r>
            <a:r>
              <a:rPr lang="zh-CN" altLang="en-US" sz="2100" dirty="0"/>
              <a:t>等</a:t>
            </a:r>
            <a:r>
              <a:rPr lang="en-US" altLang="zh-CN" sz="2100" dirty="0"/>
              <a:t>……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340768"/>
            <a:ext cx="2951820" cy="1967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592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机器学习的基本概念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4332" y="1057250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实例</a:t>
            </a:r>
            <a:r>
              <a:rPr lang="en-US" altLang="zh-CN" sz="2400" dirty="0"/>
              <a:t>2</a:t>
            </a:r>
            <a:r>
              <a:rPr lang="zh-CN" altLang="en-US" sz="2400" dirty="0"/>
              <a:t>：天气预报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/>
              <a:t>如何预测？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sz="2100" dirty="0">
                <a:solidFill>
                  <a:srgbClr val="FF0000"/>
                </a:solidFill>
              </a:rPr>
              <a:t>                 气象历史数据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100" dirty="0">
                <a:solidFill>
                  <a:srgbClr val="FF0000"/>
                </a:solidFill>
              </a:rPr>
              <a:t>                 对未来一定时间内天气的</a:t>
            </a:r>
            <a:r>
              <a:rPr lang="zh-CN" altLang="en-US" sz="2100" dirty="0" smtClean="0">
                <a:solidFill>
                  <a:srgbClr val="FF0000"/>
                </a:solidFill>
              </a:rPr>
              <a:t>预报</a:t>
            </a:r>
            <a:endParaRPr lang="zh-CN" altLang="en-US" sz="2100" dirty="0">
              <a:solidFill>
                <a:srgbClr val="FF0000"/>
              </a:solidFill>
            </a:endParaRPr>
          </a:p>
          <a:p>
            <a:pPr lvl="1" eaLnBrk="1" hangingPunct="1">
              <a:defRPr/>
            </a:pPr>
            <a:r>
              <a:rPr lang="zh-CN" altLang="en-US" sz="2100" dirty="0"/>
              <a:t>常用技术：统计多</a:t>
            </a:r>
            <a:r>
              <a:rPr lang="zh-CN" altLang="en-US" sz="2100" dirty="0" smtClean="0"/>
              <a:t>参数模型、神经网络、贝叶斯分类器、</a:t>
            </a:r>
            <a:r>
              <a:rPr lang="en-US" altLang="zh-CN" sz="2100" dirty="0" smtClean="0"/>
              <a:t>k</a:t>
            </a:r>
            <a:r>
              <a:rPr lang="zh-CN" altLang="en-US" sz="2100" dirty="0" smtClean="0"/>
              <a:t>近邻分类、聚类</a:t>
            </a:r>
            <a:r>
              <a:rPr lang="en-US" altLang="zh-CN" sz="2100" dirty="0"/>
              <a:t>……</a:t>
            </a:r>
          </a:p>
          <a:p>
            <a:pPr lvl="1" eaLnBrk="1" hangingPunct="1">
              <a:defRPr/>
            </a:pPr>
            <a:endParaRPr lang="en-US" altLang="zh-CN" sz="21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99"/>
          <a:stretch/>
        </p:blipFill>
        <p:spPr>
          <a:xfrm>
            <a:off x="1587500" y="3501008"/>
            <a:ext cx="6350000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02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机器学习系统模型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403648" y="4725144"/>
            <a:ext cx="6696744" cy="1728192"/>
            <a:chOff x="1403648" y="4725144"/>
            <a:chExt cx="6696744" cy="1872208"/>
          </a:xfrm>
        </p:grpSpPr>
        <p:sp>
          <p:nvSpPr>
            <p:cNvPr id="8" name="椭圆 7"/>
            <p:cNvSpPr/>
            <p:nvPr/>
          </p:nvSpPr>
          <p:spPr bwMode="auto">
            <a:xfrm>
              <a:off x="1403648" y="4725144"/>
              <a:ext cx="6696744" cy="187220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18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环境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710272" y="5747764"/>
              <a:ext cx="1368152" cy="40011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学习环节</a:t>
              </a:r>
              <a:endParaRPr lang="zh-CN" altLang="en-US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0288" y="5762820"/>
              <a:ext cx="1368152" cy="40011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执行部分</a:t>
              </a:r>
              <a:endParaRPr lang="zh-CN" altLang="en-US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" name="流程图: 磁盘 2"/>
            <p:cNvSpPr/>
            <p:nvPr/>
          </p:nvSpPr>
          <p:spPr bwMode="auto">
            <a:xfrm>
              <a:off x="4078424" y="4874750"/>
              <a:ext cx="1368152" cy="690846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宋体" pitchFamily="2" charset="-122"/>
                </a:rPr>
                <a:t>知识库</a:t>
              </a:r>
            </a:p>
          </p:txBody>
        </p:sp>
        <p:cxnSp>
          <p:nvCxnSpPr>
            <p:cNvPr id="10" name="肘形连接符 9"/>
            <p:cNvCxnSpPr>
              <a:stCxn id="3" idx="4"/>
              <a:endCxn id="7" idx="0"/>
            </p:cNvCxnSpPr>
            <p:nvPr/>
          </p:nvCxnSpPr>
          <p:spPr bwMode="auto">
            <a:xfrm>
              <a:off x="5446576" y="5220173"/>
              <a:ext cx="577788" cy="542647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肘形连接符 11"/>
            <p:cNvCxnSpPr>
              <a:stCxn id="6" idx="0"/>
              <a:endCxn id="3" idx="2"/>
            </p:cNvCxnSpPr>
            <p:nvPr/>
          </p:nvCxnSpPr>
          <p:spPr bwMode="auto">
            <a:xfrm rot="5400000" flipH="1" flipV="1">
              <a:off x="3472591" y="5141931"/>
              <a:ext cx="527591" cy="684076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4"/>
            <p:cNvCxnSpPr>
              <a:endCxn id="6" idx="3"/>
            </p:cNvCxnSpPr>
            <p:nvPr/>
          </p:nvCxnSpPr>
          <p:spPr bwMode="auto">
            <a:xfrm flipH="1">
              <a:off x="4078424" y="5947819"/>
              <a:ext cx="12618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4332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zh-CN" sz="2400" dirty="0" smtClean="0"/>
              <a:t>给定</a:t>
            </a:r>
            <a:r>
              <a:rPr lang="zh-CN" altLang="zh-CN" sz="2400" dirty="0"/>
              <a:t>某类任务</a:t>
            </a:r>
            <a:r>
              <a:rPr lang="en-US" altLang="zh-CN" sz="2400" i="1" dirty="0"/>
              <a:t>T</a:t>
            </a:r>
            <a:r>
              <a:rPr lang="zh-CN" altLang="zh-CN" sz="2400" dirty="0"/>
              <a:t>、与</a:t>
            </a:r>
            <a:r>
              <a:rPr lang="en-US" altLang="zh-CN" sz="2400" i="1" dirty="0"/>
              <a:t>T</a:t>
            </a:r>
            <a:r>
              <a:rPr lang="zh-CN" altLang="zh-CN" sz="2400" dirty="0"/>
              <a:t>相关的性能</a:t>
            </a:r>
            <a:r>
              <a:rPr lang="en-US" altLang="zh-CN" sz="2400" i="1" dirty="0"/>
              <a:t>P</a:t>
            </a:r>
            <a:r>
              <a:rPr lang="zh-CN" altLang="zh-CN" sz="2400" dirty="0"/>
              <a:t>和经验</a:t>
            </a:r>
            <a:r>
              <a:rPr lang="en-US" altLang="zh-CN" sz="2400" i="1" dirty="0"/>
              <a:t>E</a:t>
            </a:r>
            <a:r>
              <a:rPr lang="zh-CN" altLang="zh-CN" sz="2400" dirty="0"/>
              <a:t>，计算机程序从经验</a:t>
            </a:r>
            <a:r>
              <a:rPr lang="en-US" altLang="zh-CN" sz="2400" dirty="0"/>
              <a:t>E</a:t>
            </a:r>
            <a:r>
              <a:rPr lang="zh-CN" altLang="zh-CN" sz="2400" dirty="0"/>
              <a:t>中学习，用学习的结果改善性能</a:t>
            </a:r>
            <a:r>
              <a:rPr lang="en-US" altLang="zh-CN" sz="2400" i="1" dirty="0"/>
              <a:t>P</a:t>
            </a:r>
            <a:r>
              <a:rPr lang="zh-CN" altLang="zh-CN" sz="2400" dirty="0"/>
              <a:t>，从而实现自我完善，则称该过程具有学习能力。</a:t>
            </a:r>
            <a:endParaRPr lang="en-US" altLang="zh-CN" sz="2400" dirty="0"/>
          </a:p>
          <a:p>
            <a:pPr eaLnBrk="1" hangingPunct="1">
              <a:defRPr/>
            </a:pPr>
            <a:r>
              <a:rPr lang="zh-CN" altLang="en-US" sz="2400" dirty="0"/>
              <a:t>机器学习系统可描述为四元组的形式：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E</a:t>
            </a:r>
            <a:r>
              <a:rPr lang="en-US" altLang="zh-CN" sz="2400" i="1" baseline="-25000" dirty="0" err="1"/>
              <a:t>m</a:t>
            </a:r>
            <a:r>
              <a:rPr lang="en-US" altLang="zh-CN" sz="2400" dirty="0"/>
              <a:t>, </a:t>
            </a:r>
            <a:r>
              <a:rPr lang="en-US" altLang="zh-CN" sz="2400" i="1" dirty="0"/>
              <a:t>T</a:t>
            </a:r>
            <a:r>
              <a:rPr lang="en-US" altLang="zh-CN" sz="2400" i="1" baseline="-25000" dirty="0"/>
              <a:t>m</a:t>
            </a:r>
            <a:r>
              <a:rPr lang="en-US" altLang="zh-CN" sz="2400" dirty="0"/>
              <a:t>, </a:t>
            </a:r>
            <a:r>
              <a:rPr lang="en-US" altLang="zh-CN" sz="2400" i="1" dirty="0"/>
              <a:t>O</a:t>
            </a:r>
            <a:r>
              <a:rPr lang="en-US" altLang="zh-CN" sz="2400" i="1" baseline="-25000" dirty="0"/>
              <a:t>m</a:t>
            </a:r>
            <a:r>
              <a:rPr lang="en-US" altLang="zh-CN" sz="2400" dirty="0"/>
              <a:t>, </a:t>
            </a:r>
            <a:r>
              <a:rPr lang="en-US" altLang="zh-CN" sz="2400" i="1" dirty="0"/>
              <a:t>V</a:t>
            </a:r>
            <a:r>
              <a:rPr lang="en-US" altLang="zh-CN" sz="2400" dirty="0"/>
              <a:t>)</a:t>
            </a:r>
          </a:p>
          <a:p>
            <a:pPr lvl="1" eaLnBrk="1" hangingPunct="1">
              <a:defRPr/>
            </a:pPr>
            <a:r>
              <a:rPr lang="en-US" altLang="zh-CN" sz="2000" i="1" dirty="0" err="1"/>
              <a:t>E</a:t>
            </a:r>
            <a:r>
              <a:rPr lang="en-US" altLang="zh-CN" sz="2000" i="1" baseline="-25000" dirty="0" err="1"/>
              <a:t>m</a:t>
            </a:r>
            <a:r>
              <a:rPr lang="zh-CN" altLang="en-US" sz="2000" dirty="0" smtClean="0"/>
              <a:t>：训练经验，是学习系统的输入</a:t>
            </a:r>
          </a:p>
          <a:p>
            <a:pPr lvl="1" eaLnBrk="1" hangingPunct="1">
              <a:defRPr/>
            </a:pPr>
            <a:r>
              <a:rPr lang="en-US" altLang="zh-CN" sz="2000" i="1" dirty="0" smtClean="0"/>
              <a:t>T</a:t>
            </a:r>
            <a:r>
              <a:rPr lang="en-US" altLang="zh-CN" sz="2000" i="1" baseline="-25000" dirty="0" smtClean="0"/>
              <a:t>m</a:t>
            </a:r>
            <a:r>
              <a:rPr lang="zh-CN" altLang="en-US" sz="2000" dirty="0" smtClean="0"/>
              <a:t>：学习任务，与问题求解任务密切相关</a:t>
            </a:r>
          </a:p>
          <a:p>
            <a:pPr lvl="1" eaLnBrk="1" hangingPunct="1">
              <a:defRPr/>
            </a:pPr>
            <a:r>
              <a:rPr lang="en-US" altLang="zh-CN" sz="2000" i="1" dirty="0" smtClean="0"/>
              <a:t>O</a:t>
            </a:r>
            <a:r>
              <a:rPr lang="en-US" altLang="zh-CN" sz="2000" i="1" baseline="-25000" dirty="0" smtClean="0"/>
              <a:t>m</a:t>
            </a:r>
            <a:r>
              <a:rPr lang="zh-CN" altLang="en-US" sz="2000" dirty="0" smtClean="0"/>
              <a:t>：学习系统的输出</a:t>
            </a:r>
          </a:p>
          <a:p>
            <a:pPr lvl="1" eaLnBrk="1" hangingPunct="1">
              <a:defRPr/>
            </a:pPr>
            <a:r>
              <a:rPr lang="en-US" altLang="zh-CN" sz="2000" i="1" dirty="0" smtClean="0"/>
              <a:t>V</a:t>
            </a:r>
            <a:r>
              <a:rPr lang="zh-CN" altLang="en-US" sz="2000" dirty="0" smtClean="0"/>
              <a:t>：关于问题求解系统性能</a:t>
            </a:r>
            <a:r>
              <a:rPr lang="en-US" altLang="zh-CN" sz="2000" i="1" dirty="0" smtClean="0"/>
              <a:t>P</a:t>
            </a:r>
            <a:r>
              <a:rPr lang="zh-CN" altLang="en-US" sz="2000" dirty="0" smtClean="0"/>
              <a:t>的评估，</a:t>
            </a:r>
            <a:r>
              <a:rPr lang="en-US" altLang="zh-CN" sz="2000" i="1" dirty="0" smtClean="0"/>
              <a:t>P</a:t>
            </a:r>
            <a:r>
              <a:rPr lang="zh-CN" altLang="en-US" sz="2000" dirty="0" smtClean="0"/>
              <a:t>可以是全局的或局部的。</a:t>
            </a:r>
            <a:endParaRPr lang="en-US" altLang="zh-CN" sz="2000" dirty="0" smtClean="0"/>
          </a:p>
          <a:p>
            <a:pPr eaLnBrk="1" hangingPunct="1">
              <a:defRPr/>
            </a:pPr>
            <a:r>
              <a:rPr lang="zh-CN" altLang="en-US" sz="2400" dirty="0" smtClean="0"/>
              <a:t>学习系统的目标是将</a:t>
            </a:r>
            <a:r>
              <a:rPr lang="en-US" altLang="zh-CN" sz="2400" i="1" dirty="0" smtClean="0"/>
              <a:t>O</a:t>
            </a:r>
            <a:r>
              <a:rPr lang="en-US" altLang="zh-CN" sz="2400" i="1" baseline="-25000" dirty="0" smtClean="0"/>
              <a:t>m</a:t>
            </a:r>
            <a:r>
              <a:rPr lang="zh-CN" altLang="en-US" sz="2400" dirty="0" smtClean="0"/>
              <a:t>用于问题求解系统时，性能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得到改善。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5448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常见机器学习策略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66800"/>
            <a:ext cx="3907160" cy="5562600"/>
          </a:xfrm>
        </p:spPr>
        <p:txBody>
          <a:bodyPr/>
          <a:lstStyle/>
          <a:p>
            <a:pPr marL="342900" lvl="1" indent="-342900">
              <a:buFont typeface="Wingdings" panose="05000000000000000000" pitchFamily="2" charset="2"/>
              <a:buChar char="F"/>
            </a:pPr>
            <a:r>
              <a:rPr lang="zh-CN" altLang="en-US" dirty="0" smtClean="0">
                <a:latin typeface="幼圆" panose="02010509060101010101" pitchFamily="49" charset="-122"/>
                <a:cs typeface="楷体_GB2312"/>
              </a:rPr>
              <a:t>按推理策略分：</a:t>
            </a:r>
            <a:endParaRPr lang="en-US" altLang="zh-CN" dirty="0" smtClean="0">
              <a:latin typeface="幼圆" panose="02010509060101010101" pitchFamily="49" charset="-122"/>
              <a:cs typeface="楷体_GB2312"/>
            </a:endParaRPr>
          </a:p>
          <a:p>
            <a:pPr marL="742950" lvl="2" indent="-342900">
              <a:buFont typeface="Wingdings" panose="05000000000000000000" pitchFamily="2" charset="2"/>
              <a:buChar char="F"/>
            </a:pPr>
            <a:r>
              <a:rPr lang="zh-CN" altLang="en-US" dirty="0" smtClean="0">
                <a:latin typeface="幼圆" panose="02010509060101010101" pitchFamily="49" charset="-122"/>
                <a:cs typeface="楷体_GB2312"/>
              </a:rPr>
              <a:t>机械学习</a:t>
            </a:r>
            <a:endParaRPr lang="en-US" altLang="zh-CN" dirty="0" smtClean="0">
              <a:latin typeface="幼圆" panose="02010509060101010101" pitchFamily="49" charset="-122"/>
              <a:cs typeface="楷体_GB2312"/>
            </a:endParaRPr>
          </a:p>
          <a:p>
            <a:pPr marL="742950" lvl="2" indent="-342900">
              <a:buFont typeface="Wingdings" panose="05000000000000000000" pitchFamily="2" charset="2"/>
              <a:buChar char="F"/>
            </a:pPr>
            <a:r>
              <a:rPr lang="zh-CN" altLang="en-US" dirty="0" smtClean="0">
                <a:latin typeface="幼圆" panose="02010509060101010101" pitchFamily="49" charset="-122"/>
                <a:cs typeface="楷体_GB2312"/>
              </a:rPr>
              <a:t>示教学习</a:t>
            </a:r>
            <a:endParaRPr lang="en-US" altLang="zh-CN" dirty="0" smtClean="0">
              <a:latin typeface="幼圆" panose="02010509060101010101" pitchFamily="49" charset="-122"/>
              <a:cs typeface="楷体_GB2312"/>
            </a:endParaRPr>
          </a:p>
          <a:p>
            <a:pPr marL="742950" lvl="2" indent="-342900">
              <a:buFont typeface="Wingdings" panose="05000000000000000000" pitchFamily="2" charset="2"/>
              <a:buChar char="F"/>
            </a:pPr>
            <a:r>
              <a:rPr lang="zh-CN" altLang="en-US" dirty="0" smtClean="0">
                <a:latin typeface="幼圆" panose="02010509060101010101" pitchFamily="49" charset="-122"/>
                <a:cs typeface="楷体_GB2312"/>
              </a:rPr>
              <a:t>演绎学习</a:t>
            </a:r>
            <a:endParaRPr lang="en-US" altLang="zh-CN" dirty="0" smtClean="0">
              <a:latin typeface="幼圆" panose="02010509060101010101" pitchFamily="49" charset="-122"/>
              <a:cs typeface="楷体_GB2312"/>
            </a:endParaRPr>
          </a:p>
          <a:p>
            <a:pPr marL="742950" lvl="2" indent="-342900">
              <a:buFont typeface="Wingdings" panose="05000000000000000000" pitchFamily="2" charset="2"/>
              <a:buChar char="F"/>
            </a:pPr>
            <a:r>
              <a:rPr lang="zh-CN" altLang="en-US" dirty="0" smtClean="0">
                <a:latin typeface="幼圆" panose="02010509060101010101" pitchFamily="49" charset="-122"/>
                <a:cs typeface="楷体_GB2312"/>
              </a:rPr>
              <a:t>类比学习</a:t>
            </a:r>
            <a:endParaRPr lang="en-US" altLang="zh-CN" dirty="0" smtClean="0">
              <a:latin typeface="幼圆" panose="02010509060101010101" pitchFamily="49" charset="-122"/>
              <a:cs typeface="楷体_GB2312"/>
            </a:endParaRPr>
          </a:p>
          <a:p>
            <a:pPr marL="742950" lvl="2" indent="-342900">
              <a:buFont typeface="Wingdings" panose="05000000000000000000" pitchFamily="2" charset="2"/>
              <a:buChar char="F"/>
            </a:pPr>
            <a:r>
              <a:rPr lang="zh-CN" altLang="en-US" dirty="0" smtClean="0">
                <a:latin typeface="幼圆" panose="02010509060101010101" pitchFamily="49" charset="-122"/>
                <a:cs typeface="楷体_GB2312"/>
              </a:rPr>
              <a:t>解释学习</a:t>
            </a:r>
            <a:endParaRPr lang="en-US" altLang="zh-CN" dirty="0" smtClean="0">
              <a:latin typeface="幼圆" panose="02010509060101010101" pitchFamily="49" charset="-122"/>
              <a:cs typeface="楷体_GB2312"/>
            </a:endParaRPr>
          </a:p>
          <a:p>
            <a:pPr marL="742950" lvl="2" indent="-342900">
              <a:buFont typeface="Wingdings" panose="05000000000000000000" pitchFamily="2" charset="2"/>
              <a:buChar char="F"/>
            </a:pPr>
            <a:r>
              <a:rPr lang="zh-CN" altLang="en-US" dirty="0" smtClean="0">
                <a:latin typeface="幼圆" panose="02010509060101010101" pitchFamily="49" charset="-122"/>
                <a:cs typeface="楷体_GB2312"/>
              </a:rPr>
              <a:t>归纳学习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995936" y="1045592"/>
            <a:ext cx="4843264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342900" lvl="1" indent="-342900">
              <a:buFont typeface="Wingdings" panose="05000000000000000000" pitchFamily="2" charset="2"/>
              <a:buChar char="F"/>
            </a:pPr>
            <a:r>
              <a:rPr lang="zh-CN" altLang="en-US" kern="0" dirty="0" smtClean="0">
                <a:solidFill>
                  <a:srgbClr val="003300"/>
                </a:solidFill>
                <a:latin typeface="幼圆" panose="02010509060101010101" pitchFamily="49" charset="-122"/>
                <a:cs typeface="楷体_GB2312"/>
              </a:rPr>
              <a:t>按数据中包含的经验分：</a:t>
            </a:r>
            <a:endParaRPr lang="en-US" altLang="zh-CN" kern="0" dirty="0" smtClean="0">
              <a:solidFill>
                <a:srgbClr val="003300"/>
              </a:solidFill>
              <a:latin typeface="幼圆" panose="02010509060101010101" pitchFamily="49" charset="-122"/>
              <a:cs typeface="楷体_GB2312"/>
            </a:endParaRPr>
          </a:p>
          <a:p>
            <a:pPr eaLnBrk="1" hangingPunct="1">
              <a:defRPr/>
            </a:pPr>
            <a:r>
              <a:rPr lang="zh-CN" altLang="en-US" sz="2400" dirty="0" smtClean="0">
                <a:solidFill>
                  <a:srgbClr val="003300"/>
                </a:solidFill>
              </a:rPr>
              <a:t>监督学习</a:t>
            </a:r>
            <a:endParaRPr lang="en-US" altLang="zh-CN" sz="2400" dirty="0">
              <a:solidFill>
                <a:srgbClr val="003300"/>
              </a:solidFill>
            </a:endParaRPr>
          </a:p>
          <a:p>
            <a:pPr eaLnBrk="1" hangingPunct="1">
              <a:defRPr/>
            </a:pPr>
            <a:r>
              <a:rPr lang="zh-CN" altLang="en-US" sz="2400" dirty="0" smtClean="0">
                <a:solidFill>
                  <a:srgbClr val="003300"/>
                </a:solidFill>
              </a:rPr>
              <a:t>无监督学习</a:t>
            </a:r>
            <a:endParaRPr lang="en-US" altLang="zh-CN" sz="2400" dirty="0">
              <a:solidFill>
                <a:srgbClr val="003300"/>
              </a:solidFill>
            </a:endParaRP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03300"/>
                </a:solidFill>
              </a:rPr>
              <a:t>半</a:t>
            </a:r>
            <a:r>
              <a:rPr lang="zh-CN" altLang="en-US" sz="2400" dirty="0" smtClean="0">
                <a:solidFill>
                  <a:srgbClr val="003300"/>
                </a:solidFill>
              </a:rPr>
              <a:t>监督学习</a:t>
            </a:r>
            <a:endParaRPr lang="en-US" altLang="zh-CN" sz="2400" dirty="0">
              <a:solidFill>
                <a:srgbClr val="003300"/>
              </a:solidFill>
            </a:endParaRP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03300"/>
                </a:solidFill>
              </a:rPr>
              <a:t>强化</a:t>
            </a:r>
            <a:r>
              <a:rPr lang="zh-CN" altLang="en-US" sz="2400" dirty="0" smtClean="0">
                <a:solidFill>
                  <a:srgbClr val="003300"/>
                </a:solidFill>
              </a:rPr>
              <a:t>学习</a:t>
            </a:r>
            <a:endParaRPr lang="zh-CN" altLang="en-US" sz="2400" dirty="0">
              <a:solidFill>
                <a:srgbClr val="0033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581128"/>
            <a:ext cx="3519661" cy="1913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9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常见机器学习策略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7250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 smtClean="0">
                <a:latin typeface="幼圆" panose="02010509060101010101" pitchFamily="49" charset="-122"/>
              </a:rPr>
              <a:t>机械学习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(Rote learning)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r>
              <a:rPr lang="zh-CN" altLang="zh-CN" sz="2100" dirty="0">
                <a:latin typeface="幼圆" panose="02010509060101010101" pitchFamily="49" charset="-122"/>
                <a:cs typeface="楷体_GB2312"/>
              </a:rPr>
              <a:t>机械式</a:t>
            </a:r>
            <a:r>
              <a:rPr lang="zh-CN" altLang="zh-CN" sz="2100" dirty="0" smtClean="0">
                <a:latin typeface="幼圆" panose="02010509060101010101" pitchFamily="49" charset="-122"/>
                <a:cs typeface="楷体_GB2312"/>
              </a:rPr>
              <a:t>学习也称为</a:t>
            </a:r>
            <a:r>
              <a:rPr lang="zh-CN" altLang="zh-CN" sz="2100" dirty="0" smtClean="0">
                <a:solidFill>
                  <a:srgbClr val="FF0000"/>
                </a:solidFill>
                <a:latin typeface="幼圆" panose="02010509060101010101" pitchFamily="49" charset="-122"/>
                <a:cs typeface="楷体_GB2312"/>
              </a:rPr>
              <a:t>记忆式学习</a:t>
            </a:r>
            <a:r>
              <a:rPr lang="zh-CN" altLang="zh-CN" sz="2100" dirty="0" smtClean="0">
                <a:latin typeface="幼圆" panose="02010509060101010101" pitchFamily="49" charset="-122"/>
                <a:cs typeface="楷体_GB2312"/>
              </a:rPr>
              <a:t>。它通过记忆和评价外部环境所提供的信息达到学习的目的。在这种学习方法中，学习环节对环境提供的信息不做任何变换，因此环境提供的信息和执行环节使用的信息具有相同的水平和形式。</a:t>
            </a:r>
            <a:endParaRPr lang="zh-CN" altLang="zh-CN" sz="2100" dirty="0">
              <a:latin typeface="幼圆" panose="02010509060101010101" pitchFamily="49" charset="-122"/>
              <a:cs typeface="楷体_GB2312"/>
            </a:endParaRP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1061610" y="3483009"/>
            <a:ext cx="7236804" cy="1966876"/>
            <a:chOff x="499" y="2818"/>
            <a:chExt cx="4921" cy="1131"/>
          </a:xfrm>
        </p:grpSpPr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521" y="3045"/>
              <a:ext cx="998" cy="2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150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1500" b="1" baseline="-250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,</a:t>
              </a:r>
              <a:r>
                <a:rPr lang="en-US" altLang="zh-CN" sz="150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1500" b="1" baseline="-250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,…,</a:t>
              </a:r>
              <a:r>
                <a:rPr lang="en-US" altLang="zh-CN" sz="1500" b="1" i="1" dirty="0" err="1">
                  <a:solidFill>
                    <a:srgbClr val="0000CC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1500" b="1" i="1" baseline="-25000" dirty="0" err="1">
                  <a:solidFill>
                    <a:srgbClr val="0000CC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1837" y="3045"/>
              <a:ext cx="998" cy="29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150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1500" b="1" baseline="-250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,</a:t>
              </a:r>
              <a:r>
                <a:rPr lang="en-US" altLang="zh-CN" sz="150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1500" b="1" baseline="-250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,…,</a:t>
              </a:r>
              <a:r>
                <a:rPr lang="en-US" altLang="zh-CN" sz="1500" b="1" i="1" dirty="0" err="1">
                  <a:solidFill>
                    <a:srgbClr val="0000CC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1500" b="1" i="1" baseline="-25000" dirty="0" err="1">
                  <a:solidFill>
                    <a:srgbClr val="0000CC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3152" y="3067"/>
              <a:ext cx="2268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[(</a:t>
              </a:r>
              <a:r>
                <a:rPr lang="en-US" altLang="zh-CN" sz="150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1500" b="1" baseline="-250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,</a:t>
              </a:r>
              <a:r>
                <a:rPr lang="en-US" altLang="zh-CN" sz="150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1500" b="1" baseline="-250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,…,</a:t>
              </a:r>
              <a:r>
                <a:rPr lang="en-US" altLang="zh-CN" sz="1500" b="1" i="1" dirty="0" err="1">
                  <a:solidFill>
                    <a:srgbClr val="0000CC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1500" b="1" i="1" baseline="-25000" dirty="0" err="1">
                  <a:solidFill>
                    <a:srgbClr val="0000CC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),(</a:t>
              </a:r>
              <a:r>
                <a:rPr lang="en-US" altLang="zh-CN" sz="150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1500" b="1" baseline="-250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,</a:t>
              </a:r>
              <a:r>
                <a:rPr lang="en-US" altLang="zh-CN" sz="150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1500" b="1" baseline="-250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,…,</a:t>
              </a:r>
              <a:r>
                <a:rPr lang="en-US" altLang="zh-CN" sz="1500" b="1" i="1" dirty="0" err="1">
                  <a:solidFill>
                    <a:srgbClr val="0000CC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1500" b="1" i="1" baseline="-25000" dirty="0" err="1">
                  <a:solidFill>
                    <a:srgbClr val="0000CC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15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)]</a:t>
              </a: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1519" y="3181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2835" y="3181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1587" y="2840"/>
              <a:ext cx="2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2812" y="2818"/>
              <a:ext cx="40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None/>
              </a:pPr>
              <a:r>
                <a:rPr lang="zh-CN" altLang="en-US" sz="1350" b="1" dirty="0">
                  <a:solidFill>
                    <a:srgbClr val="0000C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存储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499" y="3521"/>
              <a:ext cx="7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350" b="1" dirty="0">
                  <a:solidFill>
                    <a:srgbClr val="0000C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输入模式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1270" y="3521"/>
              <a:ext cx="72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350" b="1" dirty="0">
                  <a:solidFill>
                    <a:srgbClr val="0000C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执行函数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086" y="3521"/>
              <a:ext cx="70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None/>
              </a:pPr>
              <a:r>
                <a:rPr lang="zh-CN" altLang="en-US" sz="1350" b="1" dirty="0">
                  <a:solidFill>
                    <a:srgbClr val="0000C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输出模式</a:t>
              </a: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3804" y="3521"/>
              <a:ext cx="1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None/>
              </a:pPr>
              <a:r>
                <a:rPr lang="zh-CN" altLang="en-US" sz="1350" b="1" dirty="0">
                  <a:solidFill>
                    <a:srgbClr val="0000C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输入输出模式对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1927" y="3763"/>
              <a:ext cx="170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500" b="1" dirty="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机械式学习的学习模型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64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</a:t>
            </a:r>
            <a:r>
              <a:rPr lang="zh-CN" altLang="en-US" dirty="0" smtClean="0"/>
              <a:t>机器学习</a:t>
            </a:r>
            <a:r>
              <a:rPr lang="zh-CN" altLang="en-US" dirty="0"/>
              <a:t>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>
                <a:latin typeface="幼圆" panose="02010509060101010101" pitchFamily="49" charset="-122"/>
              </a:rPr>
              <a:t>示教学习</a:t>
            </a:r>
            <a:r>
              <a:rPr lang="en-US" altLang="zh-CN" sz="2400" dirty="0"/>
              <a:t>(Learning by being told)</a:t>
            </a: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  <a:cs typeface="楷体_GB2312"/>
              </a:rPr>
              <a:t>也称为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  <a:cs typeface="楷体_GB2312"/>
              </a:rPr>
              <a:t>指导式学习</a:t>
            </a:r>
            <a:r>
              <a:rPr lang="zh-CN" altLang="en-US" sz="2100" dirty="0">
                <a:latin typeface="幼圆" panose="02010509060101010101" pitchFamily="49" charset="-122"/>
                <a:cs typeface="楷体_GB2312"/>
              </a:rPr>
              <a:t>。学习环节的任务只是对环境提供的信息进行选择和改造</a:t>
            </a:r>
            <a:r>
              <a:rPr lang="zh-CN" altLang="zh-CN" sz="2100" dirty="0">
                <a:latin typeface="幼圆" panose="02010509060101010101" pitchFamily="49" charset="-122"/>
                <a:cs typeface="楷体_GB2312"/>
              </a:rPr>
              <a:t>。</a:t>
            </a:r>
            <a:endParaRPr lang="en-US" altLang="zh-CN" sz="2100" dirty="0">
              <a:latin typeface="幼圆" panose="02010509060101010101" pitchFamily="49" charset="-122"/>
              <a:cs typeface="楷体_GB2312"/>
            </a:endParaRP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示教系统中，外部给系统提供抽象、一般化的信息，学习系统经过选择和改造，把新的信息与系统原有的知识融为一体看，把较高水平的知识转换为较低水平的知识</a:t>
            </a:r>
            <a:r>
              <a:rPr lang="en-US" altLang="zh-CN" sz="2100" dirty="0">
                <a:latin typeface="幼圆" panose="02010509060101010101" pitchFamily="49" charset="-122"/>
              </a:rPr>
              <a:t>——</a:t>
            </a:r>
            <a:r>
              <a:rPr lang="zh-CN" altLang="en-US" sz="2100" dirty="0">
                <a:latin typeface="幼圆" panose="02010509060101010101" pitchFamily="49" charset="-122"/>
              </a:rPr>
              <a:t>实用化。</a:t>
            </a:r>
            <a:endParaRPr lang="zh-CN" altLang="zh-CN" sz="2100" dirty="0">
              <a:latin typeface="幼圆" panose="02010509060101010101" pitchFamily="49" charset="-122"/>
              <a:cs typeface="楷体_GB231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929608"/>
            <a:ext cx="3429000" cy="196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894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</a:t>
            </a:r>
            <a:r>
              <a:rPr lang="zh-CN" altLang="en-US" dirty="0" smtClean="0"/>
              <a:t>机器学习</a:t>
            </a:r>
            <a:r>
              <a:rPr lang="zh-CN" altLang="en-US" dirty="0"/>
              <a:t>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演绎学习</a:t>
            </a:r>
            <a:r>
              <a:rPr lang="en-US" altLang="zh-CN" sz="2400" dirty="0"/>
              <a:t>(Learning by deduction)</a:t>
            </a: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学习所用的推理形式为演绎推理。推理从公理出发，经过逻辑变换推导出结论。这种推理是</a:t>
            </a:r>
            <a:r>
              <a:rPr lang="en-US" altLang="zh-CN" sz="2100" dirty="0">
                <a:solidFill>
                  <a:srgbClr val="FF0000"/>
                </a:solidFill>
                <a:latin typeface="幼圆" panose="02010509060101010101" pitchFamily="49" charset="-122"/>
              </a:rPr>
              <a:t>"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保真</a:t>
            </a:r>
            <a:r>
              <a:rPr lang="en-US" altLang="zh-CN" sz="2100" dirty="0">
                <a:solidFill>
                  <a:srgbClr val="FF0000"/>
                </a:solidFill>
                <a:latin typeface="幼圆" panose="02010509060101010101" pitchFamily="49" charset="-122"/>
              </a:rPr>
              <a:t>"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变换和特化的过程</a:t>
            </a:r>
            <a:r>
              <a:rPr lang="zh-CN" altLang="en-US" sz="2100" dirty="0">
                <a:latin typeface="幼圆" panose="02010509060101010101" pitchFamily="49" charset="-122"/>
              </a:rPr>
              <a:t>，在推理过程中可以获取有用的知识</a:t>
            </a:r>
            <a:r>
              <a:rPr lang="zh-CN" altLang="zh-CN" sz="2100" dirty="0">
                <a:latin typeface="幼圆" panose="02010509060101010101" pitchFamily="49" charset="-122"/>
              </a:rPr>
              <a:t>。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演绎推理的逆过程是归纳推理。</a:t>
            </a:r>
            <a:endParaRPr lang="zh-CN" altLang="zh-CN" sz="2100" dirty="0">
              <a:latin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864877"/>
            <a:ext cx="3294366" cy="29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</a:t>
            </a:r>
            <a:r>
              <a:rPr lang="zh-CN" altLang="en-US" dirty="0" smtClean="0"/>
              <a:t>机器学习</a:t>
            </a:r>
            <a:r>
              <a:rPr lang="zh-CN" altLang="en-US" dirty="0"/>
              <a:t>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类比学习</a:t>
            </a:r>
            <a:r>
              <a:rPr lang="en-US" altLang="zh-CN" sz="2400" dirty="0"/>
              <a:t>(Learning by analogy)</a:t>
            </a: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类比学习是一种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利用相似性来认识新事物的学习方式</a:t>
            </a:r>
            <a:r>
              <a:rPr lang="zh-CN" altLang="en-US" sz="2100" dirty="0">
                <a:latin typeface="幼圆" panose="02010509060101010101" pitchFamily="49" charset="-122"/>
              </a:rPr>
              <a:t>。类比推理是人们常用的一种推理方式。它是指根据一个已知事物，通过类比去解决另一个未知事物的推理过程。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学习过程：先通过对新事物和已知事物的比较，找出它们在某一抽象层上的相似关系，然后再以这种相似关系为依据，把已知事物的有关知识加以变换，对应到新事物中，从而获得新事物的有关知识。</a:t>
            </a:r>
            <a:endParaRPr lang="zh-CN" altLang="zh-CN" sz="2100" dirty="0">
              <a:latin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55" y="4263826"/>
            <a:ext cx="3916540" cy="12635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018" y="4268193"/>
            <a:ext cx="3942438" cy="12641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81112" y="5589240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defRPr/>
            </a:pP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手绘图片变照片</a:t>
            </a:r>
          </a:p>
        </p:txBody>
      </p:sp>
    </p:spTree>
    <p:extLst>
      <p:ext uri="{BB962C8B-B14F-4D97-AF65-F5344CB8AC3E}">
        <p14:creationId xmlns:p14="http://schemas.microsoft.com/office/powerpoint/2010/main" val="16151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27584" y="836712"/>
            <a:ext cx="7503368" cy="3744416"/>
          </a:xfrm>
        </p:spPr>
        <p:txBody>
          <a:bodyPr/>
          <a:lstStyle/>
          <a:p>
            <a:pPr algn="r"/>
            <a:r>
              <a:rPr lang="en-US" altLang="zh-CN" sz="4000" dirty="0"/>
              <a:t>If a computer can not learn, it will not be called intelligent</a:t>
            </a:r>
            <a:r>
              <a:rPr lang="en-US" altLang="zh-CN" sz="4000" dirty="0" smtClean="0"/>
              <a:t>.</a:t>
            </a:r>
            <a:br>
              <a:rPr lang="en-US" altLang="zh-CN" sz="4000" dirty="0" smtClean="0"/>
            </a:br>
            <a:r>
              <a:rPr lang="en-US" altLang="zh-CN" sz="4000" dirty="0"/>
              <a:t/>
            </a:r>
            <a:br>
              <a:rPr lang="en-US" altLang="zh-CN" sz="4000" dirty="0"/>
            </a:br>
            <a:r>
              <a:rPr lang="en-US" altLang="zh-CN" sz="4000" dirty="0" smtClean="0"/>
              <a:t>R. Shank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20601" r="21650" b="23750"/>
          <a:stretch/>
        </p:blipFill>
        <p:spPr>
          <a:xfrm>
            <a:off x="1043608" y="4077072"/>
            <a:ext cx="213035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</a:t>
            </a:r>
            <a:r>
              <a:rPr lang="zh-CN" altLang="en-US" dirty="0" smtClean="0"/>
              <a:t>机器学习</a:t>
            </a:r>
            <a:r>
              <a:rPr lang="zh-CN" altLang="en-US" dirty="0"/>
              <a:t>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解释学习</a:t>
            </a:r>
            <a:r>
              <a:rPr lang="en-US" altLang="zh-CN" sz="2400" dirty="0"/>
              <a:t>(Explanation-based learning, EBL)</a:t>
            </a: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解释学习是一种分析学习方法。这种方法是在领域知识的指导下，通过对单个问题求解例子的分析，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构造出求解过程的因果解释结构，并获取控制知识</a:t>
            </a:r>
            <a:r>
              <a:rPr lang="zh-CN" altLang="en-US" sz="2100" dirty="0">
                <a:latin typeface="幼圆" panose="02010509060101010101" pitchFamily="49" charset="-122"/>
              </a:rPr>
              <a:t>，以便用于指导以后求解类似问题。</a:t>
            </a:r>
            <a:endParaRPr lang="en-US" altLang="zh-CN" sz="2100" dirty="0">
              <a:latin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94" y="3104964"/>
            <a:ext cx="5778642" cy="280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6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</a:t>
            </a:r>
            <a:r>
              <a:rPr lang="zh-CN" altLang="en-US" dirty="0" smtClean="0"/>
              <a:t>机器学习</a:t>
            </a:r>
            <a:r>
              <a:rPr lang="zh-CN" altLang="en-US" dirty="0"/>
              <a:t>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归纳学习</a:t>
            </a:r>
            <a:r>
              <a:rPr lang="en-US" altLang="zh-CN" sz="2400" dirty="0"/>
              <a:t>(Learning from induction)</a:t>
            </a: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归纳学习是由教师或环境提供某概念的一些实例或反例，让学生通过归纳推理得出该概念的一般描述。归纳学习是最基本的，发展也较为成熟的学习方法，在人工智能领域中已经得到广泛的研究和应用。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212976"/>
            <a:ext cx="4374486" cy="21872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99892" y="5481228"/>
            <a:ext cx="2268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defRPr/>
            </a:pP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手写数字识别</a:t>
            </a:r>
          </a:p>
        </p:txBody>
      </p:sp>
    </p:spTree>
    <p:extLst>
      <p:ext uri="{BB962C8B-B14F-4D97-AF65-F5344CB8AC3E}">
        <p14:creationId xmlns:p14="http://schemas.microsoft.com/office/powerpoint/2010/main" val="36451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常见机器学习策略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 smtClean="0"/>
              <a:t>监督学习</a:t>
            </a:r>
            <a:r>
              <a:rPr lang="zh-CN" altLang="en-US" sz="2400" dirty="0"/>
              <a:t>（</a:t>
            </a:r>
            <a:r>
              <a:rPr lang="en-US" altLang="zh-CN" sz="2400" dirty="0"/>
              <a:t>Supervised learning</a:t>
            </a:r>
            <a:r>
              <a:rPr lang="zh-CN" altLang="en-US" sz="2400" dirty="0" smtClean="0"/>
              <a:t>）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监督学习又称为有教师学习，所谓“教师”即对一组给定的输入提供应有的输出结果，也就是对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训练样本集中都能提供真实输出</a:t>
            </a:r>
            <a:r>
              <a:rPr lang="zh-CN" altLang="en-US" sz="2100" dirty="0">
                <a:latin typeface="幼圆" panose="02010509060101010101" pitchFamily="49" charset="-122"/>
              </a:rPr>
              <a:t>，有时还提供预测错误的代价。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监督学习可以用于分类问题和回归问题。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76" y="4870266"/>
            <a:ext cx="5453173" cy="18079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3"/>
          <a:stretch/>
        </p:blipFill>
        <p:spPr>
          <a:xfrm>
            <a:off x="875809" y="3129536"/>
            <a:ext cx="5568399" cy="20618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65158" y="5589563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分类问题</a:t>
            </a:r>
          </a:p>
        </p:txBody>
      </p:sp>
    </p:spTree>
    <p:extLst>
      <p:ext uri="{BB962C8B-B14F-4D97-AF65-F5344CB8AC3E}">
        <p14:creationId xmlns:p14="http://schemas.microsoft.com/office/powerpoint/2010/main" val="264188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常见机器学习策略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 smtClean="0"/>
              <a:t>无监督学习</a:t>
            </a:r>
            <a:r>
              <a:rPr lang="zh-CN" altLang="en-US" sz="2400" dirty="0"/>
              <a:t>（</a:t>
            </a:r>
            <a:r>
              <a:rPr lang="en-US" altLang="zh-CN" sz="2400" dirty="0"/>
              <a:t>Unsupervised learning</a:t>
            </a:r>
            <a:r>
              <a:rPr lang="zh-CN" altLang="en-US" sz="2400" dirty="0" smtClean="0"/>
              <a:t>）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无</a:t>
            </a:r>
            <a:r>
              <a:rPr lang="zh-CN" altLang="en-US" sz="2100" dirty="0" smtClean="0">
                <a:latin typeface="幼圆" panose="02010509060101010101" pitchFamily="49" charset="-122"/>
              </a:rPr>
              <a:t>监督学习</a:t>
            </a:r>
            <a:r>
              <a:rPr lang="zh-CN" altLang="en-US" sz="2100" dirty="0">
                <a:latin typeface="幼圆" panose="02010509060101010101" pitchFamily="49" charset="-122"/>
              </a:rPr>
              <a:t>的训练数据中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没有样本的输出标识</a:t>
            </a:r>
            <a:r>
              <a:rPr lang="zh-CN" altLang="en-US" sz="2100" dirty="0">
                <a:latin typeface="幼圆" panose="02010509060101010101" pitchFamily="49" charset="-122"/>
              </a:rPr>
              <a:t>。</a:t>
            </a:r>
            <a:r>
              <a:rPr lang="zh-CN" altLang="en-US" sz="2100" dirty="0" smtClean="0">
                <a:latin typeface="幼圆" panose="02010509060101010101" pitchFamily="49" charset="-122"/>
              </a:rPr>
              <a:t>因此无监督学习</a:t>
            </a:r>
            <a:r>
              <a:rPr lang="zh-CN" altLang="en-US" sz="2100" dirty="0">
                <a:latin typeface="幼圆" panose="02010509060101010101" pitchFamily="49" charset="-122"/>
              </a:rPr>
              <a:t>是没有先验知识的学习，只凭数据的自然聚类特性，进行“盲目”学习。通过对训练数据进行分析，可以从中抽取出相应的内在规律与规则。</a:t>
            </a:r>
            <a:endParaRPr lang="en-US" altLang="zh-CN" sz="2100" dirty="0">
              <a:latin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5"/>
          <a:stretch/>
        </p:blipFill>
        <p:spPr>
          <a:xfrm>
            <a:off x="458497" y="3249035"/>
            <a:ext cx="5288777" cy="21937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446" y="3415747"/>
            <a:ext cx="2960042" cy="24050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30028" y="5353362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聚类问题</a:t>
            </a:r>
            <a:endParaRPr lang="zh-CN" alt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3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常见机器学习策略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半监督学习（</a:t>
            </a:r>
            <a:r>
              <a:rPr lang="en-US" altLang="zh-CN" sz="2400" dirty="0"/>
              <a:t>Semi-Supervised learning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半监督学习是模式识别和机器学习领域研究的重点问题，是监督学习与无监督学习相结合的一种学习方法。半监督学习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使用大量的未标记数据，以及同时使用标记数据</a:t>
            </a:r>
            <a:r>
              <a:rPr lang="zh-CN" altLang="en-US" sz="2100" dirty="0">
                <a:latin typeface="幼圆" panose="02010509060101010101" pitchFamily="49" charset="-122"/>
              </a:rPr>
              <a:t>，来进行模式识别工作。</a:t>
            </a:r>
            <a:endParaRPr lang="en-US" altLang="zh-CN" sz="2100" dirty="0">
              <a:latin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3"/>
          <a:stretch/>
        </p:blipFill>
        <p:spPr>
          <a:xfrm>
            <a:off x="1691680" y="3284984"/>
            <a:ext cx="625749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常见机器学习策略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强化学习（</a:t>
            </a:r>
            <a:r>
              <a:rPr lang="en-US" altLang="zh-CN" sz="2400" dirty="0"/>
              <a:t>Reinforcement learning</a:t>
            </a:r>
            <a:r>
              <a:rPr lang="zh-CN" altLang="en-US" sz="2400" dirty="0" smtClean="0"/>
              <a:t>）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通过与环境的试探性交互来确定和优化动作的选择</a:t>
            </a:r>
            <a:r>
              <a:rPr lang="zh-CN" altLang="en-US" sz="2100" dirty="0">
                <a:latin typeface="幼圆" panose="02010509060101010101" pitchFamily="49" charset="-122"/>
              </a:rPr>
              <a:t>。学习机制通过选择并执行动作，导致系统状态的变化，并有可能得到某种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强化信号</a:t>
            </a:r>
            <a:r>
              <a:rPr lang="zh-CN" altLang="en-US" sz="2100" dirty="0">
                <a:latin typeface="幼圆" panose="02010509060101010101" pitchFamily="49" charset="-122"/>
              </a:rPr>
              <a:t>（立即回报），从而实现与环境的交互。强化信号就是对系统行为的一种标量化的奖惩。系统学习的目标是寻找一个合适的动作选择策略，即在任一给定的状态下选择哪种动作的方法，使产生的动作序列可获得某种最优的结果（如累计立即回报最大）。</a:t>
            </a:r>
            <a:endParaRPr lang="en-US" altLang="zh-CN" sz="2100" dirty="0">
              <a:latin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924486"/>
            <a:ext cx="3960440" cy="2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常用机器学习开发平台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574056"/>
            <a:ext cx="5080000" cy="3467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76872"/>
            <a:ext cx="3533775" cy="2314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00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7467062" cy="55446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常用机器学习开发平台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72" y="1396183"/>
            <a:ext cx="877498" cy="7316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221088"/>
            <a:ext cx="1311042" cy="7920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69126" y="5877272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CN" sz="1800" b="1" dirty="0">
                <a:solidFill>
                  <a:srgbClr val="000066"/>
                </a:solidFill>
                <a:latin typeface="PingFang SC"/>
              </a:rPr>
              <a:t>Caffe2</a:t>
            </a:r>
            <a:r>
              <a:rPr lang="zh-CN" altLang="en-US" sz="1800" b="1" dirty="0">
                <a:solidFill>
                  <a:srgbClr val="000066"/>
                </a:solidFill>
                <a:latin typeface="PingFang SC"/>
              </a:rPr>
              <a:t>现已并入</a:t>
            </a:r>
            <a:r>
              <a:rPr lang="en-US" altLang="zh-CN" sz="1800" b="1" dirty="0" err="1">
                <a:solidFill>
                  <a:srgbClr val="000066"/>
                </a:solidFill>
                <a:latin typeface="PingFang SC"/>
              </a:rPr>
              <a:t>PyTorch</a:t>
            </a:r>
            <a:endParaRPr lang="en-US" altLang="zh-CN" sz="1800" b="1" i="0" dirty="0">
              <a:solidFill>
                <a:srgbClr val="000066"/>
              </a:solidFill>
              <a:effectLst/>
              <a:latin typeface="PingFang SC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5364088" y="2348880"/>
            <a:ext cx="2664296" cy="1080120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TF Serving</a:t>
            </a:r>
            <a:endParaRPr kumimoji="1" lang="zh-CN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2984" y="3299721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科学研究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899592" y="3861048"/>
            <a:ext cx="74548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762079" y="3835219"/>
            <a:ext cx="74548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59824" y="340857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产品研发</a:t>
            </a:r>
            <a:endParaRPr lang="zh-CN" altLang="en-US" b="1" dirty="0">
              <a:solidFill>
                <a:srgbClr val="7030A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18608" y="1038504"/>
            <a:ext cx="74548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599339" y="6322422"/>
            <a:ext cx="74548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9991" y="74591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Google</a:t>
            </a:r>
            <a:endParaRPr lang="zh-CN" altLang="en-US" b="1" dirty="0">
              <a:solidFill>
                <a:srgbClr val="7030A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77038" y="630761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Facebook</a:t>
            </a:r>
            <a:endParaRPr lang="zh-CN" altLang="en-US" b="1" dirty="0">
              <a:solidFill>
                <a:srgbClr val="7030A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64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常用机器学习开发平台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286973" y="1359926"/>
            <a:ext cx="5713094" cy="4906644"/>
            <a:chOff x="0" y="0"/>
            <a:chExt cx="6102931" cy="4761398"/>
          </a:xfrm>
        </p:grpSpPr>
        <p:sp>
          <p:nvSpPr>
            <p:cNvPr id="5" name="圆角矩形 4"/>
            <p:cNvSpPr/>
            <p:nvPr/>
          </p:nvSpPr>
          <p:spPr>
            <a:xfrm>
              <a:off x="0" y="0"/>
              <a:ext cx="6102931" cy="928438"/>
            </a:xfrm>
            <a:prstGeom prst="roundRect">
              <a:avLst>
                <a:gd name="adj" fmla="val 4092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="horz" wrap="square" lIns="50172" tIns="50172" rIns="50172" bIns="50172" numCol="1" spcCol="38100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" y="1128368"/>
              <a:ext cx="6102930" cy="3633030"/>
            </a:xfrm>
            <a:prstGeom prst="roundRect">
              <a:avLst>
                <a:gd name="adj" fmla="val 4092"/>
              </a:avLst>
            </a:prstGeom>
            <a:noFill/>
            <a:ln>
              <a:solidFill>
                <a:srgbClr val="F3982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="horz" wrap="square" lIns="50172" tIns="50172" rIns="50172" bIns="50172" numCol="1" spcCol="38100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959177" y="2854300"/>
              <a:ext cx="3091069" cy="431969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lvl="0" algn="ctr">
                <a:spcAft>
                  <a:spcPts val="0"/>
                </a:spcAft>
              </a:pPr>
              <a:r>
                <a:rPr lang="en-US" alt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TensorFlow/PyTorch/MXNet/…</a:t>
              </a:r>
              <a:endParaRPr lang="zh-CN" altLang="en-US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376059" y="1263051"/>
              <a:ext cx="4637221" cy="1418188"/>
            </a:xfrm>
            <a:prstGeom prst="roundRect">
              <a:avLst>
                <a:gd name="adj" fmla="val 7544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354558" y="2854055"/>
              <a:ext cx="1504123" cy="418561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240000" bIns="48000" rtlCol="0" anchor="ctr"/>
            <a:lstStyle/>
            <a:p>
              <a:pPr lvl="0" algn="ctr">
                <a:spcAft>
                  <a:spcPts val="0"/>
                </a:spcAft>
              </a:pPr>
              <a:r>
                <a:rPr lang="en-US" altLang="zh-CN" sz="1400" b="1">
                  <a:solidFill>
                    <a:srgbClr val="C00000"/>
                  </a:solidFill>
                  <a:latin typeface="Huawei Sans"/>
                  <a:ea typeface="方正兰亭黑简体"/>
                </a:rPr>
                <a:t>MindSpore   </a:t>
              </a:r>
              <a:endParaRPr lang="zh-CN" altLang="en-US" sz="1200" b="1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0" name="文本框 10"/>
            <p:cNvSpPr txBox="1"/>
            <p:nvPr/>
          </p:nvSpPr>
          <p:spPr>
            <a:xfrm>
              <a:off x="3080892" y="1283845"/>
              <a:ext cx="1593828" cy="35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800" b="1" kern="1200" dirty="0" err="1">
                  <a:solidFill>
                    <a:srgbClr val="C00000"/>
                  </a:solidFill>
                  <a:latin typeface="Huawei Sans"/>
                  <a:ea typeface="方正兰亭黑简体"/>
                </a:rPr>
                <a:t>ModelArts</a:t>
              </a:r>
              <a:endParaRPr lang="zh-CN" sz="1200" b="1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1" name="文本框 11"/>
            <p:cNvSpPr txBox="1"/>
            <p:nvPr/>
          </p:nvSpPr>
          <p:spPr>
            <a:xfrm>
              <a:off x="2709765" y="1926013"/>
              <a:ext cx="902039" cy="268799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算法开发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2" name="文本框 12"/>
            <p:cNvSpPr txBox="1"/>
            <p:nvPr/>
          </p:nvSpPr>
          <p:spPr>
            <a:xfrm>
              <a:off x="58669" y="2393891"/>
              <a:ext cx="1874612" cy="29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b="1" kern="1200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AI</a:t>
              </a:r>
              <a:r>
                <a:rPr lang="zh-CN" sz="1400" b="1" kern="1200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开发服务</a:t>
              </a:r>
              <a:endParaRPr lang="zh-CN" sz="1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3" name="文本框 13"/>
            <p:cNvSpPr txBox="1"/>
            <p:nvPr/>
          </p:nvSpPr>
          <p:spPr>
            <a:xfrm>
              <a:off x="3741707" y="1929840"/>
              <a:ext cx="933237" cy="268799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模型训练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4" name="文本框 14"/>
            <p:cNvSpPr txBox="1"/>
            <p:nvPr/>
          </p:nvSpPr>
          <p:spPr>
            <a:xfrm>
              <a:off x="4804851" y="1939851"/>
              <a:ext cx="915603" cy="268799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模型部署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5" name="文本框 15"/>
            <p:cNvSpPr txBox="1"/>
            <p:nvPr/>
          </p:nvSpPr>
          <p:spPr>
            <a:xfrm>
              <a:off x="2674871" y="2324858"/>
              <a:ext cx="734517" cy="268799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AI</a:t>
              </a:r>
              <a:r>
                <a:rPr 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市场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6" name="文本框 16"/>
            <p:cNvSpPr txBox="1"/>
            <p:nvPr/>
          </p:nvSpPr>
          <p:spPr>
            <a:xfrm>
              <a:off x="3511699" y="2328608"/>
              <a:ext cx="1223517" cy="268799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开发流程管理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7" name="文本框 17"/>
            <p:cNvSpPr txBox="1"/>
            <p:nvPr/>
          </p:nvSpPr>
          <p:spPr>
            <a:xfrm>
              <a:off x="1647790" y="1926014"/>
              <a:ext cx="902039" cy="268799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数据处理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18" name="文本框 18"/>
            <p:cNvSpPr txBox="1"/>
            <p:nvPr/>
          </p:nvSpPr>
          <p:spPr>
            <a:xfrm>
              <a:off x="2668678" y="1550594"/>
              <a:ext cx="2119452" cy="29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400" b="1" kern="1200" dirty="0">
                  <a:solidFill>
                    <a:srgbClr val="C00000"/>
                  </a:solidFill>
                  <a:latin typeface="Huawei Sans"/>
                  <a:ea typeface="方正兰亭黑简体"/>
                </a:rPr>
                <a:t>一站式</a:t>
              </a:r>
              <a:r>
                <a:rPr lang="en-US" sz="1400" b="1" kern="1200" dirty="0">
                  <a:solidFill>
                    <a:srgbClr val="C00000"/>
                  </a:solidFill>
                  <a:latin typeface="Huawei Sans"/>
                  <a:ea typeface="方正兰亭黑简体"/>
                </a:rPr>
                <a:t>AI</a:t>
              </a:r>
              <a:r>
                <a:rPr lang="zh-CN" sz="1400" b="1" kern="1200" dirty="0">
                  <a:solidFill>
                    <a:srgbClr val="C00000"/>
                  </a:solidFill>
                  <a:latin typeface="Huawei Sans"/>
                  <a:ea typeface="方正兰亭黑简体"/>
                </a:rPr>
                <a:t>开发平台</a:t>
              </a:r>
              <a:endParaRPr lang="zh-CN" sz="1200" b="1" dirty="0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58671" y="3349649"/>
              <a:ext cx="5954609" cy="117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20"/>
            <p:cNvSpPr txBox="1"/>
            <p:nvPr/>
          </p:nvSpPr>
          <p:spPr>
            <a:xfrm>
              <a:off x="1" y="3874915"/>
              <a:ext cx="1987198" cy="29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sz="1400" b="1" kern="120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异构计算硬件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42050" y="143002"/>
              <a:ext cx="2692997" cy="674577"/>
            </a:xfrm>
            <a:prstGeom prst="roundRect">
              <a:avLst>
                <a:gd name="adj" fmla="val 5203"/>
              </a:avLst>
            </a:prstGeom>
            <a:noFill/>
            <a:ln w="3175" cap="flat">
              <a:solidFill>
                <a:srgbClr val="FFFFFF">
                  <a:lumMod val="65000"/>
                </a:srgbClr>
              </a:solidFill>
              <a:miter lim="400000"/>
            </a:ln>
            <a:effectLst/>
            <a:sp3d/>
          </p:spPr>
          <p:txBody>
            <a:bodyPr rot="0" spcFirstLastPara="1" vert="horz" wrap="square" lIns="50172" tIns="50172" rIns="50172" bIns="50172" numCol="1" spcCol="3810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文本框 22"/>
            <p:cNvSpPr txBox="1"/>
            <p:nvPr/>
          </p:nvSpPr>
          <p:spPr>
            <a:xfrm>
              <a:off x="583417" y="172610"/>
              <a:ext cx="1874612" cy="29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4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通用</a:t>
              </a:r>
              <a:r>
                <a:rPr lang="en-US" sz="14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AI</a:t>
              </a:r>
              <a:r>
                <a:rPr lang="zh-CN" sz="14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应用</a:t>
              </a:r>
              <a:endParaRPr lang="zh-CN" sz="1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23" name="TextBox 73"/>
            <p:cNvSpPr txBox="1"/>
            <p:nvPr/>
          </p:nvSpPr>
          <p:spPr>
            <a:xfrm>
              <a:off x="86255" y="453752"/>
              <a:ext cx="2801370" cy="26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图像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</a:t>
              </a: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视频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</a:t>
              </a: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声音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</a:t>
              </a: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自然语言处理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/…</a:t>
              </a:r>
              <a:endParaRPr lang="zh-CN" sz="1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353795" y="3444815"/>
              <a:ext cx="4659485" cy="376980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240000" bIns="48000" rtlCol="0" anchor="ctr"/>
            <a:lstStyle/>
            <a:p>
              <a:pPr lvl="0" algn="ctr">
                <a:spcAft>
                  <a:spcPts val="800"/>
                </a:spcAft>
              </a:pPr>
              <a:r>
                <a:rPr lang="zh-CN" altLang="en-US" sz="14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分布式计算调度</a:t>
              </a:r>
              <a:r>
                <a:rPr lang="en-US" altLang="zh-CN" sz="14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   </a:t>
              </a:r>
              <a:endParaRPr lang="zh-CN" altLang="en-US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354558" y="3903244"/>
              <a:ext cx="4658722" cy="778247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240000" bIns="48000" rtlCol="0" anchor="t"/>
            <a:lstStyle/>
            <a:p>
              <a:pPr lvl="0" algn="ctr">
                <a:spcAft>
                  <a:spcPts val="800"/>
                </a:spcAft>
              </a:pPr>
              <a:r>
                <a:rPr lang="zh-CN" altLang="en-US" sz="14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异构计算资源池</a:t>
              </a:r>
              <a:endParaRPr lang="zh-CN" altLang="en-US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343133" y="4212291"/>
              <a:ext cx="692295" cy="400316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lvl="0" algn="ctr">
                <a:spcAft>
                  <a:spcPts val="0"/>
                </a:spcAft>
              </a:pPr>
              <a:r>
                <a:rPr lang="zh-CN" altLang="en-US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存储</a:t>
              </a:r>
              <a:endParaRPr lang="zh-CN" altLang="en-US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5213263" y="4227354"/>
              <a:ext cx="601988" cy="382664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lvl="0" algn="ctr">
                <a:spcAft>
                  <a:spcPts val="0"/>
                </a:spcAft>
              </a:pPr>
              <a:r>
                <a:rPr lang="zh-CN" altLang="en-US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网络</a:t>
              </a:r>
              <a:endParaRPr lang="zh-CN" altLang="en-US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3549576" y="4212291"/>
              <a:ext cx="641590" cy="365012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lvl="0" algn="ctr">
                <a:spcAft>
                  <a:spcPts val="0"/>
                </a:spcAft>
              </a:pPr>
              <a:r>
                <a:rPr lang="en-US" alt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GPU</a:t>
              </a:r>
              <a:endParaRPr lang="zh-CN" altLang="en-US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577598" y="4207613"/>
              <a:ext cx="912696" cy="365012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lvl="0" algn="ctr">
                <a:spcAft>
                  <a:spcPts val="0"/>
                </a:spcAft>
              </a:pPr>
              <a:r>
                <a:rPr lang="en-US" altLang="zh-CN" sz="1400" b="1">
                  <a:solidFill>
                    <a:srgbClr val="C00000"/>
                  </a:solidFill>
                  <a:latin typeface="Huawei Sans"/>
                  <a:ea typeface="方正兰亭黑简体"/>
                </a:rPr>
                <a:t>Ascend</a:t>
              </a:r>
              <a:endParaRPr lang="zh-CN" altLang="en-US" sz="1200" b="1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30" name="文本框 30"/>
            <p:cNvSpPr txBox="1"/>
            <p:nvPr/>
          </p:nvSpPr>
          <p:spPr>
            <a:xfrm>
              <a:off x="4823697" y="2324515"/>
              <a:ext cx="896613" cy="268799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运维管理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678829" y="4203532"/>
              <a:ext cx="701785" cy="365012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lvl="0" algn="ctr">
                <a:spcAft>
                  <a:spcPts val="0"/>
                </a:spcAft>
              </a:pPr>
              <a:r>
                <a:rPr lang="en-US" alt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CPU</a:t>
              </a:r>
              <a:endParaRPr lang="zh-CN" altLang="en-US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899396" y="138981"/>
              <a:ext cx="3093945" cy="674577"/>
            </a:xfrm>
            <a:prstGeom prst="roundRect">
              <a:avLst>
                <a:gd name="adj" fmla="val 5203"/>
              </a:avLst>
            </a:prstGeom>
            <a:noFill/>
            <a:ln w="3175" cap="flat">
              <a:solidFill>
                <a:srgbClr val="FFFFFF">
                  <a:lumMod val="65000"/>
                </a:srgbClr>
              </a:solidFill>
              <a:miter lim="400000"/>
            </a:ln>
            <a:effectLst/>
            <a:sp3d/>
          </p:spPr>
          <p:txBody>
            <a:bodyPr rot="0" spcFirstLastPara="1" vert="horz" wrap="square" lIns="50172" tIns="50172" rIns="50172" bIns="50172" numCol="1" spcCol="3810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3" name="文本框 33"/>
            <p:cNvSpPr txBox="1"/>
            <p:nvPr/>
          </p:nvSpPr>
          <p:spPr>
            <a:xfrm>
              <a:off x="3471410" y="153611"/>
              <a:ext cx="1875291" cy="29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4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行业解决方案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34" name="TextBox 73"/>
            <p:cNvSpPr txBox="1"/>
            <p:nvPr/>
          </p:nvSpPr>
          <p:spPr>
            <a:xfrm>
              <a:off x="2959177" y="447141"/>
              <a:ext cx="3143344" cy="26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智慧城市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</a:t>
              </a: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制造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</a:t>
              </a: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物流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</a:t>
              </a: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医疗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</a:t>
              </a: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金融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</a:t>
              </a:r>
              <a:r>
                <a:rPr lang="zh-CN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零售</a:t>
              </a:r>
              <a:r>
                <a:rPr lang="en-US" sz="1200" b="1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/…</a:t>
              </a:r>
              <a:endParaRPr lang="zh-CN" sz="1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sp>
          <p:nvSpPr>
            <p:cNvPr id="35" name="文本框 35"/>
            <p:cNvSpPr txBox="1"/>
            <p:nvPr/>
          </p:nvSpPr>
          <p:spPr>
            <a:xfrm>
              <a:off x="64456" y="2904607"/>
              <a:ext cx="1875291" cy="29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b="1" kern="120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AI</a:t>
              </a:r>
              <a:r>
                <a:rPr lang="zh-CN" sz="1400" b="1" kern="120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计算框架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58671" y="2765247"/>
              <a:ext cx="5954609" cy="79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7"/>
            <p:cNvSpPr txBox="1"/>
            <p:nvPr/>
          </p:nvSpPr>
          <p:spPr>
            <a:xfrm>
              <a:off x="1637159" y="2324858"/>
              <a:ext cx="912890" cy="268799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zh-CN" sz="1200" b="1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/>
                  <a:ea typeface="方正兰亭黑简体"/>
                </a:rPr>
                <a:t>自动学习</a:t>
              </a:r>
              <a:endParaRPr lang="zh-CN" sz="1200" b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58450" y="2187755"/>
            <a:ext cx="738664" cy="4592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华为昇腾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AI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生态系统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821472"/>
            <a:ext cx="1338192" cy="13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33056"/>
            <a:ext cx="5963766" cy="2791099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机器学习面临的挑战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代价敏感问题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医疗：以癌症诊断为例，“将病人误诊为健康人的代价”与“将健康人误诊为病人的代价”是不同的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金融：以信用卡盗用检测为例，“将盗用误认为正常使用的代价”与“将正常使用误认为盗用的代价”是不同的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eaLnBrk="1" hangingPunct="1">
              <a:buNone/>
            </a:pPr>
            <a:endParaRPr lang="zh-CN" altLang="en-US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传统的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技术基本上只考虑同一代价，如何处理代价敏感性？</a:t>
            </a:r>
            <a:endParaRPr lang="en-US" altLang="zh-CN" sz="2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1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52600"/>
            <a:ext cx="9144000" cy="1676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6000" b="0" smtClean="0">
                <a:latin typeface="华文新魏" pitchFamily="2" charset="-122"/>
                <a:ea typeface="宋体" pitchFamily="2" charset="-122"/>
              </a:rPr>
              <a:t>15 </a:t>
            </a:r>
            <a:r>
              <a:rPr lang="en-US" altLang="zh-CN" sz="6000" b="0" dirty="0" smtClean="0">
                <a:latin typeface="华文新魏" pitchFamily="2" charset="-122"/>
                <a:ea typeface="宋体" pitchFamily="2" charset="-122"/>
              </a:rPr>
              <a:t>Machine Learning</a:t>
            </a:r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1295400" y="4724400"/>
            <a:ext cx="6553200" cy="39688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5124" name="Picture 7" descr="20090114154059_2799526092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0050"/>
            <a:ext cx="3048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机器学习面临的挑战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不平衡数据问题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医疗：</a:t>
            </a:r>
            <a:r>
              <a:rPr lang="zh-CN" altLang="en-US" sz="2100" dirty="0"/>
              <a:t>以癌症诊断为例，“健康人”样本远远多于“病人”样</a:t>
            </a:r>
            <a:r>
              <a:rPr lang="zh-CN" altLang="en-US" sz="2100" dirty="0">
                <a:latin typeface="幼圆" panose="02010509060101010101" pitchFamily="49" charset="-122"/>
              </a:rPr>
              <a:t>本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金融：</a:t>
            </a:r>
            <a:r>
              <a:rPr lang="zh-CN" altLang="en-US" sz="2100" dirty="0"/>
              <a:t>以信用卡盗用检测为例，“正常使用”样本远远多于“被盗用”样本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eaLnBrk="1" hangingPunct="1">
              <a:buNone/>
            </a:pPr>
            <a:endParaRPr lang="zh-CN" altLang="en-US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传统的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技术基本上只考虑平衡数据，如何处理数据不平衡性？</a:t>
            </a:r>
            <a:endParaRPr lang="en-US" altLang="zh-CN" sz="2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44" y="4397064"/>
            <a:ext cx="1988036" cy="144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机器学习面临的挑战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可理解性问题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医疗：</a:t>
            </a:r>
            <a:r>
              <a:rPr lang="zh-CN" altLang="en-US" sz="2100" dirty="0"/>
              <a:t>以癌症诊断为例，需要向病人解释“为什么做出这样的诊断”</a:t>
            </a:r>
            <a:endParaRPr lang="en-US" altLang="zh-CN" sz="2100" dirty="0"/>
          </a:p>
          <a:p>
            <a:pPr lvl="1" eaLnBrk="1" hangingPunct="1">
              <a:defRPr/>
            </a:pP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金融：</a:t>
            </a:r>
            <a:r>
              <a:rPr lang="zh-CN" altLang="en-US" sz="2100" dirty="0"/>
              <a:t>以信用卡盗用检测为例，需要向保安部门解释“为什么这是正在被盗用的卡”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eaLnBrk="1" hangingPunct="1">
              <a:buNone/>
            </a:pPr>
            <a:endParaRPr lang="zh-CN" altLang="en-US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传统的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技术基本上只考虑泛化不考虑理解，如何处理可理解性？</a:t>
            </a:r>
            <a:endParaRPr lang="en-US" altLang="zh-CN" sz="2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704302"/>
            <a:ext cx="1715830" cy="162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机器学习面临的挑战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速度问题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加快速度是永远的追求，几乎所有的领域，都希望越快越准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zh-CN" sz="2100" dirty="0">
                <a:latin typeface="幼圆" panose="02010509060101010101" pitchFamily="49" charset="-122"/>
              </a:rPr>
              <a:t>“训练速度”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lang="en-US" altLang="zh-CN" sz="2100" dirty="0">
                <a:latin typeface="幼圆" panose="02010509060101010101" pitchFamily="49" charset="-122"/>
              </a:rPr>
              <a:t> “</a:t>
            </a:r>
            <a:r>
              <a:rPr lang="zh-CN" altLang="zh-CN" sz="2100" dirty="0">
                <a:latin typeface="幼圆" panose="02010509060101010101" pitchFamily="49" charset="-122"/>
              </a:rPr>
              <a:t>测试速度</a:t>
            </a:r>
            <a:r>
              <a:rPr lang="zh-CN" altLang="en-US" sz="2100" dirty="0">
                <a:latin typeface="幼圆" panose="02010509060101010101" pitchFamily="49" charset="-122"/>
              </a:rPr>
              <a:t>。</a:t>
            </a: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能做到“训练快”、“测试也快”吗？如果能，如何做？</a:t>
            </a:r>
            <a:endParaRPr lang="en-US" altLang="zh-CN" sz="2100" dirty="0">
              <a:solidFill>
                <a:srgbClr val="FF0000"/>
              </a:solidFill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endParaRPr lang="zh-CN" altLang="en-US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latin typeface="幼圆" panose="02010509060101010101" pitchFamily="49" charset="-122"/>
              </a:rPr>
              <a:t>泛化能力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eaLnBrk="1" hangingPunct="1">
              <a:buNone/>
            </a:pPr>
            <a:endParaRPr lang="zh-CN" altLang="en-US" sz="2100" dirty="0">
              <a:latin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41" y="3455551"/>
            <a:ext cx="3554521" cy="2339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08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机器学习面临的挑战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8080" y="1052736"/>
            <a:ext cx="8534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/>
              <a:t>“坏”数据问题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zh-CN" sz="2100" dirty="0">
                <a:latin typeface="幼圆" panose="02010509060101010101" pitchFamily="49" charset="-122"/>
              </a:rPr>
              <a:t>在绝大多数领域中都会遇到“坏”数据，有时甚至只有“坏”</a:t>
            </a:r>
            <a:r>
              <a:rPr lang="zh-CN" altLang="en-US" sz="2100" dirty="0">
                <a:latin typeface="幼圆" panose="02010509060101010101" pitchFamily="49" charset="-122"/>
              </a:rPr>
              <a:t>数据</a:t>
            </a: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endParaRPr lang="en-US" altLang="zh-CN" sz="2100" dirty="0"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en-US" altLang="zh-CN" sz="2100" dirty="0">
                <a:latin typeface="幼圆" panose="02010509060101010101" pitchFamily="49" charset="-122"/>
              </a:rPr>
              <a:t>“</a:t>
            </a:r>
            <a:r>
              <a:rPr lang="zh-CN" altLang="zh-CN" sz="2100" dirty="0">
                <a:latin typeface="幼圆" panose="02010509060101010101" pitchFamily="49" charset="-122"/>
              </a:rPr>
              <a:t>坏”数据 </a:t>
            </a:r>
            <a:r>
              <a:rPr lang="zh-C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——大量噪音、属性缺失、不一致、……</a:t>
            </a: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endParaRPr lang="en-US" altLang="zh-CN" sz="2100" dirty="0">
              <a:ea typeface="黑体" panose="02010609060101010101" pitchFamily="49" charset="-122"/>
            </a:endParaRPr>
          </a:p>
          <a:p>
            <a:pPr lvl="1" eaLnBrk="1" hangingPunct="1">
              <a:defRPr/>
            </a:pPr>
            <a:r>
              <a:rPr lang="zh-CN" altLang="zh-CN" sz="2100" dirty="0">
                <a:latin typeface="幼圆" panose="02010509060101010101" pitchFamily="49" charset="-122"/>
              </a:rPr>
              <a:t>传统的“坏”数据处理方式 </a:t>
            </a:r>
            <a:r>
              <a:rPr lang="zh-C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—“扔掉”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endParaRPr lang="en-US" altLang="zh-CN" sz="2100" dirty="0">
              <a:solidFill>
                <a:srgbClr val="FF0000"/>
              </a:solidFill>
              <a:latin typeface="幼圆" panose="02010509060101010101" pitchFamily="49" charset="-122"/>
            </a:endParaRPr>
          </a:p>
          <a:p>
            <a:pPr lvl="1" eaLnBrk="1" hangingPunct="1">
              <a:defRPr/>
            </a:pPr>
            <a:r>
              <a:rPr lang="zh-CN" altLang="en-US" sz="2100" dirty="0">
                <a:solidFill>
                  <a:srgbClr val="FF0000"/>
                </a:solidFill>
                <a:latin typeface="幼圆" panose="02010509060101010101" pitchFamily="49" charset="-122"/>
              </a:rPr>
              <a:t>“坏”数据一点用也没有吗？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192" y="4719268"/>
            <a:ext cx="2060288" cy="11179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3" y="3591019"/>
            <a:ext cx="2060288" cy="10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763000" cy="571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>
                <a:solidFill>
                  <a:srgbClr val="FFC000"/>
                </a:solidFill>
              </a:rPr>
              <a:t>如果机器学习能代替人类学习会怎样？</a:t>
            </a:r>
            <a:endParaRPr lang="en-US" altLang="zh-CN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8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学习要求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能解释机器学习基本</a:t>
            </a:r>
            <a:r>
              <a:rPr lang="zh-CN" altLang="en-US" dirty="0"/>
              <a:t>概念与</a:t>
            </a:r>
            <a:r>
              <a:rPr lang="zh-CN" altLang="en-US" dirty="0" smtClean="0"/>
              <a:t>模型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 smtClean="0"/>
              <a:t>能区分能解释常见机器学习策略</a:t>
            </a:r>
          </a:p>
          <a:p>
            <a:pPr eaLnBrk="1" hangingPunct="1">
              <a:defRPr/>
            </a:pPr>
            <a:r>
              <a:rPr lang="zh-CN" altLang="en-US" dirty="0" smtClean="0"/>
              <a:t>能使用常用的机器学习开发平台</a:t>
            </a:r>
          </a:p>
          <a:p>
            <a:pPr eaLnBrk="1" hangingPunct="1">
              <a:defRPr/>
            </a:pP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848100"/>
            <a:ext cx="2636912" cy="263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机器学习的基本概念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什么是学习？</a:t>
            </a:r>
          </a:p>
          <a:p>
            <a:endParaRPr lang="zh-CN" altLang="en-US" sz="2800" dirty="0"/>
          </a:p>
        </p:txBody>
      </p:sp>
      <p:grpSp>
        <p:nvGrpSpPr>
          <p:cNvPr id="9" name="组合 8"/>
          <p:cNvGrpSpPr/>
          <p:nvPr/>
        </p:nvGrpSpPr>
        <p:grpSpPr>
          <a:xfrm>
            <a:off x="764079" y="1917407"/>
            <a:ext cx="7750950" cy="1208669"/>
            <a:chOff x="764079" y="1917407"/>
            <a:chExt cx="7750950" cy="120866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79" y="1937944"/>
              <a:ext cx="899021" cy="11881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1278225" y="1917407"/>
              <a:ext cx="723680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eaLnBrk="1" hangingPunct="1">
                <a:defRPr/>
              </a:pPr>
              <a:r>
                <a:rPr lang="zh-CN" altLang="en-US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赫伯特</a:t>
              </a:r>
              <a:r>
                <a:rPr lang="en-US" altLang="zh-CN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·</a:t>
              </a:r>
              <a:r>
                <a:rPr lang="zh-CN" altLang="en-US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西蒙（</a:t>
              </a:r>
              <a:r>
                <a:rPr lang="en-US" altLang="zh-CN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1983</a:t>
              </a:r>
              <a:r>
                <a:rPr lang="zh-CN" altLang="en-US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）：</a:t>
              </a:r>
              <a:r>
                <a:rPr lang="en-US" altLang="zh-CN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 </a:t>
              </a:r>
              <a:r>
                <a:rPr lang="zh-CN" altLang="zh-CN" sz="2100" b="1" kern="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学习</a:t>
              </a:r>
              <a:r>
                <a:rPr lang="zh-CN" altLang="zh-CN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就是系统中的变化，这种变化使系统在重复同样工作或类似工作时，能够做得</a:t>
              </a:r>
              <a:r>
                <a:rPr lang="zh-CN" altLang="zh-CN" sz="2100" b="1" kern="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更好。</a:t>
              </a:r>
              <a:endParaRPr lang="en-US" altLang="zh-CN" sz="21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77413" y="3329455"/>
            <a:ext cx="7756061" cy="1254784"/>
            <a:chOff x="777413" y="3329455"/>
            <a:chExt cx="7756061" cy="125478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7413" y="3329455"/>
              <a:ext cx="936041" cy="12547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矩形 6"/>
            <p:cNvSpPr/>
            <p:nvPr/>
          </p:nvSpPr>
          <p:spPr>
            <a:xfrm>
              <a:off x="1728667" y="3473831"/>
              <a:ext cx="6804807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马文</a:t>
              </a:r>
              <a:r>
                <a:rPr lang="en-US" altLang="zh-CN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幼圆" panose="02010509060101010101" pitchFamily="49" charset="-122"/>
                </a:rPr>
                <a:t>·</a:t>
              </a:r>
              <a:r>
                <a:rPr lang="zh-CN" altLang="en-US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幼圆" panose="02010509060101010101" pitchFamily="49" charset="-122"/>
                </a:rPr>
                <a:t>明斯基（</a:t>
              </a:r>
              <a:r>
                <a:rPr lang="en-US" altLang="zh-CN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幼圆" panose="02010509060101010101" pitchFamily="49" charset="-122"/>
                </a:rPr>
                <a:t>1985</a:t>
              </a:r>
              <a:r>
                <a:rPr lang="zh-CN" altLang="en-US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幼圆" panose="02010509060101010101" pitchFamily="49" charset="-122"/>
                </a:rPr>
                <a:t>）</a:t>
              </a:r>
              <a:r>
                <a:rPr lang="zh-CN" altLang="en-US" sz="2100" b="1" kern="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幼圆" panose="02010509060101010101" pitchFamily="49" charset="-122"/>
                </a:rPr>
                <a:t>：</a:t>
              </a:r>
              <a:r>
                <a:rPr lang="zh-CN" altLang="zh-CN" sz="2100" b="1" kern="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学习</a:t>
              </a:r>
              <a:r>
                <a:rPr lang="zh-CN" altLang="zh-CN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是我们头脑里有用的</a:t>
              </a:r>
              <a:r>
                <a:rPr lang="zh-CN" altLang="zh-CN" sz="2100" b="1" kern="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anose="02010509060101010101" pitchFamily="49" charset="-122"/>
                </a:rPr>
                <a:t>变化。</a:t>
              </a:r>
              <a:endParaRPr lang="zh-CN" altLang="zh-CN" sz="21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anose="02010509060101010101" pitchFamily="49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4079" y="4740423"/>
            <a:ext cx="7808278" cy="1092322"/>
            <a:chOff x="764079" y="4740423"/>
            <a:chExt cx="7808278" cy="109232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4079" y="4740423"/>
              <a:ext cx="1751541" cy="109232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679796" y="5194250"/>
              <a:ext cx="689256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zh-CN" sz="2100" b="1" kern="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幼圆" panose="02010509060101010101" pitchFamily="49" charset="-122"/>
                </a:rPr>
                <a:t>学习</a:t>
              </a:r>
              <a:r>
                <a:rPr lang="zh-CN" altLang="zh-CN" sz="2100" b="1" kern="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幼圆" panose="02010509060101010101" pitchFamily="49" charset="-122"/>
                </a:rPr>
                <a:t>是依靠经验的获得而使行为持久变化的过程。</a:t>
              </a:r>
              <a:endParaRPr lang="en-US" altLang="zh-CN" sz="21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8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机器学习的基本概念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学习</a:t>
            </a:r>
            <a:r>
              <a:rPr lang="zh-CN" altLang="en-US" sz="2800" dirty="0"/>
              <a:t>是一个有特定</a:t>
            </a:r>
            <a:r>
              <a:rPr lang="zh-CN" altLang="en-US" sz="2800" dirty="0" smtClean="0"/>
              <a:t>目的知识获取</a:t>
            </a:r>
            <a:r>
              <a:rPr lang="zh-CN" altLang="en-US" sz="2800" dirty="0"/>
              <a:t>和能力增长</a:t>
            </a:r>
            <a:r>
              <a:rPr lang="zh-CN" altLang="en-US" sz="2800" dirty="0" smtClean="0"/>
              <a:t>过程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其内</a:t>
            </a:r>
            <a:r>
              <a:rPr lang="zh-CN" altLang="en-US" sz="2400" dirty="0"/>
              <a:t>在</a:t>
            </a:r>
            <a:r>
              <a:rPr lang="zh-CN" altLang="en-US" sz="2400" dirty="0" smtClean="0"/>
              <a:t>行为：获得</a:t>
            </a:r>
            <a:r>
              <a:rPr lang="zh-CN" altLang="en-US" sz="2400" dirty="0"/>
              <a:t>知识、积累经验、发现</a:t>
            </a:r>
            <a:r>
              <a:rPr lang="zh-CN" altLang="en-US" sz="2400" dirty="0" smtClean="0"/>
              <a:t>规律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其</a:t>
            </a:r>
            <a:r>
              <a:rPr lang="zh-CN" altLang="en-US" sz="2400" dirty="0"/>
              <a:t>外部</a:t>
            </a:r>
            <a:r>
              <a:rPr lang="zh-CN" altLang="en-US" sz="2400" dirty="0" smtClean="0"/>
              <a:t>表现：改进</a:t>
            </a:r>
            <a:r>
              <a:rPr lang="zh-CN" altLang="en-US" sz="2400" dirty="0"/>
              <a:t>性能、适应环境</a:t>
            </a:r>
            <a:r>
              <a:rPr lang="zh-CN" altLang="en-US" sz="2400" dirty="0" smtClean="0"/>
              <a:t>、自我完善</a:t>
            </a:r>
            <a:endParaRPr lang="zh-CN" altLang="en-US" sz="2400" dirty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 smtClean="0"/>
              <a:t>知识获取</a:t>
            </a:r>
            <a:r>
              <a:rPr lang="zh-CN" altLang="en-US" sz="2400" dirty="0"/>
              <a:t>是学习的</a:t>
            </a:r>
            <a:r>
              <a:rPr lang="zh-CN" altLang="en-US" sz="2400" dirty="0" smtClean="0"/>
              <a:t>核心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能力</a:t>
            </a:r>
            <a:r>
              <a:rPr lang="zh-CN" altLang="en-US" sz="2400" dirty="0"/>
              <a:t>改善是学习的结果</a:t>
            </a:r>
          </a:p>
          <a:p>
            <a:pPr lvl="1"/>
            <a:endParaRPr lang="zh-CN" altLang="en-US" sz="2400" dirty="0"/>
          </a:p>
          <a:p>
            <a:pPr lvl="1"/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20" y="4077072"/>
            <a:ext cx="3862893" cy="24374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626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机器学习的基本概念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什么是机器学习？</a:t>
            </a:r>
            <a:endParaRPr lang="zh-CN" altLang="en-US" dirty="0"/>
          </a:p>
          <a:p>
            <a:pPr lvl="1"/>
            <a:r>
              <a:rPr lang="zh-CN" altLang="en-US" dirty="0"/>
              <a:t>机器学习是研究如何使用机器来模拟人类学习活动的一门学科。</a:t>
            </a:r>
          </a:p>
          <a:p>
            <a:pPr lvl="1"/>
            <a:r>
              <a:rPr lang="zh-CN" altLang="en-US" dirty="0"/>
              <a:t>机器学习是一门研究机器获取新知识和新技能，并识别现有知识的学问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13445" r="6551" b="24800"/>
          <a:stretch/>
        </p:blipFill>
        <p:spPr>
          <a:xfrm>
            <a:off x="4315148" y="3573016"/>
            <a:ext cx="4536504" cy="31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1906" y="1066800"/>
            <a:ext cx="4617293" cy="5562600"/>
          </a:xfrm>
        </p:spPr>
        <p:txBody>
          <a:bodyPr/>
          <a:lstStyle/>
          <a:p>
            <a:r>
              <a:rPr lang="zh-CN" altLang="en-US" sz="2400" dirty="0"/>
              <a:t>机器学习方法是计算机利用已有的</a:t>
            </a:r>
            <a:r>
              <a:rPr lang="zh-CN" altLang="en-US" sz="2400" dirty="0">
                <a:solidFill>
                  <a:srgbClr val="FF0000"/>
                </a:solidFill>
              </a:rPr>
              <a:t>数据</a:t>
            </a:r>
            <a:r>
              <a:rPr lang="zh-CN" altLang="en-US" sz="2400" dirty="0"/>
              <a:t>（经验），得出了某种</a:t>
            </a:r>
            <a:r>
              <a:rPr lang="zh-CN" altLang="en-US" sz="2400" dirty="0">
                <a:solidFill>
                  <a:srgbClr val="FF0000"/>
                </a:solidFill>
              </a:rPr>
              <a:t>模型</a:t>
            </a:r>
            <a:r>
              <a:rPr lang="zh-CN" altLang="en-US" sz="2400" dirty="0"/>
              <a:t>（迟到的规律），并利用此模型</a:t>
            </a:r>
            <a:r>
              <a:rPr lang="zh-CN" altLang="en-US" sz="2400" dirty="0">
                <a:solidFill>
                  <a:srgbClr val="FF0000"/>
                </a:solidFill>
              </a:rPr>
              <a:t>预测</a:t>
            </a:r>
            <a:r>
              <a:rPr lang="zh-CN" altLang="en-US" sz="2400" dirty="0"/>
              <a:t>未来（是否迟到）的一种方法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375320" y="1066800"/>
            <a:ext cx="3606998" cy="5562600"/>
            <a:chOff x="375320" y="1066800"/>
            <a:chExt cx="3606998" cy="55626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320" y="1066800"/>
              <a:ext cx="3606998" cy="55626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427640" y="1268760"/>
              <a:ext cx="553998" cy="403244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00006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月上柳梢头 人约黄昏后</a:t>
              </a:r>
              <a:endParaRPr lang="zh-CN" altLang="en-US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694679" y="3676382"/>
            <a:ext cx="1728192" cy="369332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黄昏？</a:t>
            </a:r>
            <a:endParaRPr lang="zh-CN" altLang="en-US" sz="1800" b="1" dirty="0">
              <a:solidFill>
                <a:srgbClr val="3333F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626688" y="4045714"/>
            <a:ext cx="1932087" cy="864096"/>
            <a:chOff x="4626688" y="4045714"/>
            <a:chExt cx="1932087" cy="864096"/>
          </a:xfrm>
        </p:grpSpPr>
        <p:sp>
          <p:nvSpPr>
            <p:cNvPr id="9" name="文本框 8"/>
            <p:cNvSpPr txBox="1"/>
            <p:nvPr/>
          </p:nvSpPr>
          <p:spPr>
            <a:xfrm>
              <a:off x="4626688" y="4540478"/>
              <a:ext cx="1728192" cy="369332"/>
            </a:xfrm>
            <a:prstGeom prst="rect">
              <a:avLst/>
            </a:prstGeom>
            <a:noFill/>
            <a:ln>
              <a:solidFill>
                <a:srgbClr val="3333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月明？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16" name="直接箭头连接符 15"/>
            <p:cNvCxnSpPr>
              <a:stCxn id="8" idx="2"/>
              <a:endCxn id="9" idx="0"/>
            </p:cNvCxnSpPr>
            <p:nvPr/>
          </p:nvCxnSpPr>
          <p:spPr bwMode="auto">
            <a:xfrm flipH="1">
              <a:off x="5490784" y="4045714"/>
              <a:ext cx="1067991" cy="4947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文本框 33"/>
            <p:cNvSpPr txBox="1"/>
            <p:nvPr/>
          </p:nvSpPr>
          <p:spPr>
            <a:xfrm>
              <a:off x="5164196" y="4097158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是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58775" y="4045714"/>
            <a:ext cx="1944216" cy="864096"/>
            <a:chOff x="6558775" y="4045714"/>
            <a:chExt cx="1944216" cy="864096"/>
          </a:xfrm>
        </p:grpSpPr>
        <p:sp>
          <p:nvSpPr>
            <p:cNvPr id="10" name="文本框 9"/>
            <p:cNvSpPr txBox="1"/>
            <p:nvPr/>
          </p:nvSpPr>
          <p:spPr>
            <a:xfrm>
              <a:off x="6774799" y="4540478"/>
              <a:ext cx="1728192" cy="369332"/>
            </a:xfrm>
            <a:prstGeom prst="rect">
              <a:avLst/>
            </a:prstGeom>
            <a:noFill/>
            <a:ln>
              <a:solidFill>
                <a:srgbClr val="3333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月明？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18" name="直接箭头连接符 17"/>
            <p:cNvCxnSpPr>
              <a:stCxn id="8" idx="2"/>
              <a:endCxn id="10" idx="0"/>
            </p:cNvCxnSpPr>
            <p:nvPr/>
          </p:nvCxnSpPr>
          <p:spPr bwMode="auto">
            <a:xfrm>
              <a:off x="6558775" y="4045714"/>
              <a:ext cx="1080120" cy="4947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文本框 34"/>
            <p:cNvSpPr txBox="1"/>
            <p:nvPr/>
          </p:nvSpPr>
          <p:spPr>
            <a:xfrm>
              <a:off x="7062831" y="4097158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否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587641" y="4909810"/>
            <a:ext cx="1994866" cy="1462930"/>
            <a:chOff x="4587641" y="4909810"/>
            <a:chExt cx="1994866" cy="1462930"/>
          </a:xfrm>
        </p:grpSpPr>
        <p:sp>
          <p:nvSpPr>
            <p:cNvPr id="11" name="文本框 10"/>
            <p:cNvSpPr txBox="1"/>
            <p:nvPr/>
          </p:nvSpPr>
          <p:spPr>
            <a:xfrm>
              <a:off x="4626688" y="5548942"/>
              <a:ext cx="779959" cy="369332"/>
            </a:xfrm>
            <a:prstGeom prst="rect">
              <a:avLst/>
            </a:prstGeom>
            <a:noFill/>
            <a:ln>
              <a:solidFill>
                <a:srgbClr val="3333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准时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53036" y="5548942"/>
              <a:ext cx="779959" cy="369332"/>
            </a:xfrm>
            <a:prstGeom prst="rect">
              <a:avLst/>
            </a:prstGeom>
            <a:noFill/>
            <a:ln>
              <a:solidFill>
                <a:srgbClr val="3333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迟到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21" name="直接箭头连接符 20"/>
            <p:cNvCxnSpPr>
              <a:stCxn id="9" idx="2"/>
              <a:endCxn id="11" idx="0"/>
            </p:cNvCxnSpPr>
            <p:nvPr/>
          </p:nvCxnSpPr>
          <p:spPr bwMode="auto">
            <a:xfrm flipH="1">
              <a:off x="5016668" y="4909810"/>
              <a:ext cx="474116" cy="6391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箭头连接符 21"/>
            <p:cNvCxnSpPr>
              <a:stCxn id="9" idx="2"/>
              <a:endCxn id="12" idx="0"/>
            </p:cNvCxnSpPr>
            <p:nvPr/>
          </p:nvCxnSpPr>
          <p:spPr bwMode="auto">
            <a:xfrm>
              <a:off x="5490784" y="4909810"/>
              <a:ext cx="552232" cy="6391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文本框 35"/>
            <p:cNvSpPr txBox="1"/>
            <p:nvPr/>
          </p:nvSpPr>
          <p:spPr>
            <a:xfrm>
              <a:off x="4587641" y="5094476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是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802548" y="5094476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否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631717" y="6003408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4/5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686432" y="6003408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1/5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702791" y="4909810"/>
            <a:ext cx="1994866" cy="1462930"/>
            <a:chOff x="6702791" y="4909810"/>
            <a:chExt cx="1994866" cy="1462930"/>
          </a:xfrm>
        </p:grpSpPr>
        <p:sp>
          <p:nvSpPr>
            <p:cNvPr id="13" name="文本框 12"/>
            <p:cNvSpPr txBox="1"/>
            <p:nvPr/>
          </p:nvSpPr>
          <p:spPr>
            <a:xfrm>
              <a:off x="6757479" y="5548942"/>
              <a:ext cx="779959" cy="369332"/>
            </a:xfrm>
            <a:prstGeom prst="rect">
              <a:avLst/>
            </a:prstGeom>
            <a:noFill/>
            <a:ln>
              <a:solidFill>
                <a:srgbClr val="3333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准时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783827" y="5548942"/>
              <a:ext cx="779959" cy="369332"/>
            </a:xfrm>
            <a:prstGeom prst="rect">
              <a:avLst/>
            </a:prstGeom>
            <a:noFill/>
            <a:ln>
              <a:solidFill>
                <a:srgbClr val="3333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迟到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27" name="直接箭头连接符 26"/>
            <p:cNvCxnSpPr>
              <a:stCxn id="10" idx="2"/>
              <a:endCxn id="13" idx="0"/>
            </p:cNvCxnSpPr>
            <p:nvPr/>
          </p:nvCxnSpPr>
          <p:spPr bwMode="auto">
            <a:xfrm flipH="1">
              <a:off x="7147459" y="4909810"/>
              <a:ext cx="491436" cy="6391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箭头连接符 27"/>
            <p:cNvCxnSpPr>
              <a:stCxn id="10" idx="2"/>
              <a:endCxn id="14" idx="0"/>
            </p:cNvCxnSpPr>
            <p:nvPr/>
          </p:nvCxnSpPr>
          <p:spPr bwMode="auto">
            <a:xfrm>
              <a:off x="7638895" y="4909810"/>
              <a:ext cx="534912" cy="6391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文本框 37"/>
            <p:cNvSpPr txBox="1"/>
            <p:nvPr/>
          </p:nvSpPr>
          <p:spPr>
            <a:xfrm>
              <a:off x="6702791" y="5129328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是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917698" y="5129328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否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757479" y="6003408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1/5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12194" y="6003408"/>
              <a:ext cx="779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4/5</a:t>
              </a:r>
              <a:endParaRPr lang="zh-CN" altLang="en-US" sz="1800" b="1" dirty="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1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机器学习的基本概念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机器学习与人类思考的</a:t>
            </a:r>
            <a:r>
              <a:rPr lang="zh-CN" altLang="en-US" sz="2800" dirty="0" smtClean="0"/>
              <a:t>类比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7"/>
            <a:ext cx="6842875" cy="32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FFFF"/>
      </a:hlink>
      <a:folHlink>
        <a:srgbClr val="FFFFFF"/>
      </a:folHlink>
    </a:clrScheme>
    <a:fontScheme name="默认设计模板">
      <a:majorFont>
        <a:latin typeface="Times New Roman"/>
        <a:ea typeface="仿宋_GB2312"/>
        <a:cs typeface=""/>
      </a:majorFont>
      <a:minorFont>
        <a:latin typeface="Times New Roman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Office\Templates\Powerpoint模板集\ARTERIES.POT</Template>
  <TotalTime>5634</TotalTime>
  <Words>1831</Words>
  <Application>Microsoft Office PowerPoint</Application>
  <PresentationFormat>全屏显示(4:3)</PresentationFormat>
  <Paragraphs>235</Paragraphs>
  <Slides>34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2" baseType="lpstr">
      <vt:lpstr>Arial Unicode MS</vt:lpstr>
      <vt:lpstr>Calibri</vt:lpstr>
      <vt:lpstr>Times New Roman</vt:lpstr>
      <vt:lpstr>宋体</vt:lpstr>
      <vt:lpstr>方正兰亭黑简体</vt:lpstr>
      <vt:lpstr>隶书</vt:lpstr>
      <vt:lpstr>Wingdings</vt:lpstr>
      <vt:lpstr>微软雅黑</vt:lpstr>
      <vt:lpstr>华文新魏</vt:lpstr>
      <vt:lpstr>PingFang SC</vt:lpstr>
      <vt:lpstr>-apple-system</vt:lpstr>
      <vt:lpstr>Huawei Sans</vt:lpstr>
      <vt:lpstr>仿宋_GB2312</vt:lpstr>
      <vt:lpstr>楷体_GB2312</vt:lpstr>
      <vt:lpstr>幼圆</vt:lpstr>
      <vt:lpstr>黑体</vt:lpstr>
      <vt:lpstr>华文行楷</vt:lpstr>
      <vt:lpstr>默认设计模板</vt:lpstr>
      <vt:lpstr>人工智能</vt:lpstr>
      <vt:lpstr>If a computer can not learn, it will not be called intelligent.  R. Shank</vt:lpstr>
      <vt:lpstr>15 Machine Learning</vt:lpstr>
      <vt:lpstr>学习要求</vt:lpstr>
      <vt:lpstr>机器学习的基本概念</vt:lpstr>
      <vt:lpstr>机器学习的基本概念</vt:lpstr>
      <vt:lpstr>机器学习的基本概念</vt:lpstr>
      <vt:lpstr>机器学习的基本概念</vt:lpstr>
      <vt:lpstr>机器学习的基本概念</vt:lpstr>
      <vt:lpstr>机器学习的基本概念</vt:lpstr>
      <vt:lpstr>机器学习的基本概念</vt:lpstr>
      <vt:lpstr>机器学习的基本概念</vt:lpstr>
      <vt:lpstr>机器学习的基本概念</vt:lpstr>
      <vt:lpstr>机器学习系统模型</vt:lpstr>
      <vt:lpstr>常见机器学习策略</vt:lpstr>
      <vt:lpstr>常见机器学习策略</vt:lpstr>
      <vt:lpstr>常见机器学习策略</vt:lpstr>
      <vt:lpstr>常见机器学习策略</vt:lpstr>
      <vt:lpstr>常见机器学习策略</vt:lpstr>
      <vt:lpstr>常见机器学习策略</vt:lpstr>
      <vt:lpstr>常见机器学习策略</vt:lpstr>
      <vt:lpstr>常见机器学习策略</vt:lpstr>
      <vt:lpstr>常见机器学习策略</vt:lpstr>
      <vt:lpstr>常见机器学习策略</vt:lpstr>
      <vt:lpstr>常见机器学习策略</vt:lpstr>
      <vt:lpstr>常用机器学习开发平台</vt:lpstr>
      <vt:lpstr>常用机器学习开发平台</vt:lpstr>
      <vt:lpstr>常用机器学习开发平台</vt:lpstr>
      <vt:lpstr>机器学习面临的挑战</vt:lpstr>
      <vt:lpstr>机器学习面临的挑战</vt:lpstr>
      <vt:lpstr>机器学习面临的挑战</vt:lpstr>
      <vt:lpstr>机器学习面临的挑战</vt:lpstr>
      <vt:lpstr>机器学习面临的挑战</vt:lpstr>
      <vt:lpstr>如果机器学习能代替人类学习会怎样？</vt:lpstr>
    </vt:vector>
  </TitlesOfParts>
  <Company>哈尔滨工程大学计算机科学与技术学院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刘海波</dc:creator>
  <cp:lastModifiedBy>LHB</cp:lastModifiedBy>
  <cp:revision>1311</cp:revision>
  <dcterms:created xsi:type="dcterms:W3CDTF">2006-06-27T12:52:39Z</dcterms:created>
  <dcterms:modified xsi:type="dcterms:W3CDTF">2021-10-04T23:59:24Z</dcterms:modified>
</cp:coreProperties>
</file>